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4" r:id="rId5"/>
    <p:sldId id="265" r:id="rId6"/>
    <p:sldId id="267" r:id="rId7"/>
    <p:sldId id="268" r:id="rId8"/>
    <p:sldId id="269" r:id="rId9"/>
    <p:sldId id="259" r:id="rId10"/>
    <p:sldId id="260" r:id="rId11"/>
    <p:sldId id="270" r:id="rId12"/>
    <p:sldId id="271" r:id="rId13"/>
    <p:sldId id="272" r:id="rId14"/>
    <p:sldId id="273" r:id="rId15"/>
    <p:sldId id="284" r:id="rId16"/>
    <p:sldId id="285" r:id="rId17"/>
    <p:sldId id="286" r:id="rId18"/>
    <p:sldId id="287" r:id="rId19"/>
    <p:sldId id="288" r:id="rId20"/>
    <p:sldId id="289"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D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66729" autoAdjust="0"/>
  </p:normalViewPr>
  <p:slideViewPr>
    <p:cSldViewPr snapToGrid="0">
      <p:cViewPr varScale="1">
        <p:scale>
          <a:sx n="71" d="100"/>
          <a:sy n="71" d="100"/>
        </p:scale>
        <p:origin x="612" y="5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DAE6A-423C-4962-943A-2B79C71F2D14}" type="datetimeFigureOut">
              <a:rPr lang="tr-TR" smtClean="0"/>
              <a:t>11.12.2024</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1E7BC-5557-4E0A-9520-16656F507A84}" type="slidenum">
              <a:rPr lang="tr-TR" smtClean="0"/>
              <a:t>‹#›</a:t>
            </a:fld>
            <a:endParaRPr lang="tr-TR"/>
          </a:p>
        </p:txBody>
      </p:sp>
    </p:spTree>
    <p:extLst>
      <p:ext uri="{BB962C8B-B14F-4D97-AF65-F5344CB8AC3E}">
        <p14:creationId xmlns:p14="http://schemas.microsoft.com/office/powerpoint/2010/main" val="2352709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0D21E7BC-5557-4E0A-9520-16656F507A84}" type="slidenum">
              <a:rPr lang="tr-TR" smtClean="0"/>
              <a:t>1</a:t>
            </a:fld>
            <a:endParaRPr lang="tr-TR" dirty="0"/>
          </a:p>
        </p:txBody>
      </p:sp>
    </p:spTree>
    <p:extLst>
      <p:ext uri="{BB962C8B-B14F-4D97-AF65-F5344CB8AC3E}">
        <p14:creationId xmlns:p14="http://schemas.microsoft.com/office/powerpoint/2010/main" val="1145566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0323-A589-89F9-6615-C72474FDA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3F646-7552-D73F-9EA4-3F747EEE0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B29F24-FC77-B727-84B0-D1F1758D86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396229-D19B-23B3-92A0-847D302653F9}"/>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270228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06607-B60E-118E-B5B2-A44B56E05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10E92-191C-5827-538F-BA15092A9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AEA5D-B15E-73FB-B412-64FBB3B480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2E2BF5-89F7-E5A5-0A59-E9E16B17DED5}"/>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781901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BEE03-213A-88AC-5022-C2A6499F5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5C909-8177-2C54-96EC-49C6D2A17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4225E3-54F2-103F-EDB5-3F97A7CE2039}"/>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26196A78-A04B-E7DE-3085-0B7CCA8B0CA9}"/>
              </a:ext>
            </a:extLst>
          </p:cNvPr>
          <p:cNvSpPr>
            <a:spLocks noGrp="1"/>
          </p:cNvSpPr>
          <p:nvPr>
            <p:ph type="sldNum" sz="quarter" idx="5"/>
          </p:nvPr>
        </p:nvSpPr>
        <p:spPr/>
        <p:txBody>
          <a:bodyPr/>
          <a:lstStyle/>
          <a:p>
            <a:fld id="{0D21E7BC-5557-4E0A-9520-16656F507A84}" type="slidenum">
              <a:rPr lang="tr-TR" smtClean="0"/>
              <a:t>2</a:t>
            </a:fld>
            <a:endParaRPr lang="tr-TR" dirty="0"/>
          </a:p>
        </p:txBody>
      </p:sp>
    </p:spTree>
    <p:extLst>
      <p:ext uri="{BB962C8B-B14F-4D97-AF65-F5344CB8AC3E}">
        <p14:creationId xmlns:p14="http://schemas.microsoft.com/office/powerpoint/2010/main" val="143647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0D21E7BC-5557-4E0A-9520-16656F507A84}" type="slidenum">
              <a:rPr lang="tr-TR" smtClean="0"/>
              <a:t>5</a:t>
            </a:fld>
            <a:endParaRPr lang="tr-TR"/>
          </a:p>
        </p:txBody>
      </p:sp>
    </p:spTree>
    <p:extLst>
      <p:ext uri="{BB962C8B-B14F-4D97-AF65-F5344CB8AC3E}">
        <p14:creationId xmlns:p14="http://schemas.microsoft.com/office/powerpoint/2010/main" val="427742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0D21E7BC-5557-4E0A-9520-16656F507A84}" type="slidenum">
              <a:rPr lang="tr-TR" smtClean="0"/>
              <a:t>8</a:t>
            </a:fld>
            <a:endParaRPr lang="tr-TR"/>
          </a:p>
        </p:txBody>
      </p:sp>
    </p:spTree>
    <p:extLst>
      <p:ext uri="{BB962C8B-B14F-4D97-AF65-F5344CB8AC3E}">
        <p14:creationId xmlns:p14="http://schemas.microsoft.com/office/powerpoint/2010/main" val="58935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7F3D1-ACC2-F6E4-37F9-68EC1F1E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FC8AA-394C-EAC1-970A-38C184429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5144D-B378-F3DE-47C4-645025BD79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918D55-8AB3-1538-B783-ED22F14849C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12155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C286-541F-DB38-EC0E-DB3953A84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102A9-3AFB-12E3-1D08-86C2F29FB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5ED275-624B-F3C9-F067-A70E2D35D9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8D5C97-B777-94EC-EA38-9F0C7376050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49909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7278E-047C-0172-BFAF-C5C83865D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7F6F5-22CC-B3BB-2EA0-E65563FB8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03E13-C4E4-076A-1AC5-B879AA8732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55B680-6840-BD3C-ECEE-38CB606B8D5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55890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5D35-9E89-D7DA-AB1C-59E6E68913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tr-TR"/>
          </a:p>
        </p:txBody>
      </p:sp>
      <p:sp>
        <p:nvSpPr>
          <p:cNvPr id="3" name="Subtitle 2">
            <a:extLst>
              <a:ext uri="{FF2B5EF4-FFF2-40B4-BE49-F238E27FC236}">
                <a16:creationId xmlns:a16="http://schemas.microsoft.com/office/drawing/2014/main" id="{7E6BFE06-72C5-BF41-4F92-19EB529AE2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tr-TR"/>
          </a:p>
        </p:txBody>
      </p:sp>
      <p:sp>
        <p:nvSpPr>
          <p:cNvPr id="4" name="Date Placeholder 3">
            <a:extLst>
              <a:ext uri="{FF2B5EF4-FFF2-40B4-BE49-F238E27FC236}">
                <a16:creationId xmlns:a16="http://schemas.microsoft.com/office/drawing/2014/main" id="{FB312F28-1712-BBED-4A15-18206A0EAE83}"/>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8DE9CD9D-6B06-2817-3914-7EEA0C4B592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0629060-3F75-6B68-D915-32E8CD3AF354}"/>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2146774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AD4E-CD66-58F7-9DF8-4343742CB80E}"/>
              </a:ext>
            </a:extLst>
          </p:cNvPr>
          <p:cNvSpPr>
            <a:spLocks noGrp="1"/>
          </p:cNvSpPr>
          <p:nvPr>
            <p:ph type="title"/>
          </p:nvPr>
        </p:nvSpPr>
        <p:spPr/>
        <p:txBody>
          <a:bodyPr/>
          <a:lstStyle/>
          <a:p>
            <a:r>
              <a:rPr lang="en-GB"/>
              <a:t>Click to edit Master title style</a:t>
            </a:r>
            <a:endParaRPr lang="tr-TR"/>
          </a:p>
        </p:txBody>
      </p:sp>
      <p:sp>
        <p:nvSpPr>
          <p:cNvPr id="3" name="Vertical Text Placeholder 2">
            <a:extLst>
              <a:ext uri="{FF2B5EF4-FFF2-40B4-BE49-F238E27FC236}">
                <a16:creationId xmlns:a16="http://schemas.microsoft.com/office/drawing/2014/main" id="{7C76DF40-891D-D5E9-B5E4-642A70C02B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Date Placeholder 3">
            <a:extLst>
              <a:ext uri="{FF2B5EF4-FFF2-40B4-BE49-F238E27FC236}">
                <a16:creationId xmlns:a16="http://schemas.microsoft.com/office/drawing/2014/main" id="{3BEE2C25-FF77-2DC0-9496-4732EA56F42B}"/>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8EA68A5E-7954-47C2-23C8-71B40CA080DB}"/>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34F724AC-4EB6-58C5-7212-BFB375426609}"/>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279627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E42A0-B1BD-8CD9-2AE0-39EE5CAA3E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tr-TR"/>
          </a:p>
        </p:txBody>
      </p:sp>
      <p:sp>
        <p:nvSpPr>
          <p:cNvPr id="3" name="Vertical Text Placeholder 2">
            <a:extLst>
              <a:ext uri="{FF2B5EF4-FFF2-40B4-BE49-F238E27FC236}">
                <a16:creationId xmlns:a16="http://schemas.microsoft.com/office/drawing/2014/main" id="{D7670431-5BE1-67CC-4CF2-792CBDD164E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Date Placeholder 3">
            <a:extLst>
              <a:ext uri="{FF2B5EF4-FFF2-40B4-BE49-F238E27FC236}">
                <a16:creationId xmlns:a16="http://schemas.microsoft.com/office/drawing/2014/main" id="{F0224BED-4406-4F9D-937E-B9109C78FE08}"/>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3ABA25BD-D86A-4D6B-EAE8-F7D0E5C54BA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68B8244C-A7F2-DBC5-F784-63109E699627}"/>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335832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3824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65448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0877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93B5-7A0F-4BFB-87AF-4F94C4DC8C13}"/>
              </a:ext>
            </a:extLst>
          </p:cNvPr>
          <p:cNvSpPr>
            <a:spLocks noGrp="1"/>
          </p:cNvSpPr>
          <p:nvPr>
            <p:ph type="title"/>
          </p:nvPr>
        </p:nvSpPr>
        <p:spPr/>
        <p:txBody>
          <a:bodyPr/>
          <a:lstStyle/>
          <a:p>
            <a:r>
              <a:rPr lang="en-GB"/>
              <a:t>Click to edit Master title style</a:t>
            </a:r>
            <a:endParaRPr lang="tr-TR"/>
          </a:p>
        </p:txBody>
      </p:sp>
      <p:sp>
        <p:nvSpPr>
          <p:cNvPr id="3" name="Content Placeholder 2">
            <a:extLst>
              <a:ext uri="{FF2B5EF4-FFF2-40B4-BE49-F238E27FC236}">
                <a16:creationId xmlns:a16="http://schemas.microsoft.com/office/drawing/2014/main" id="{797F9D5D-C139-4750-7376-FF0855D070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Date Placeholder 3">
            <a:extLst>
              <a:ext uri="{FF2B5EF4-FFF2-40B4-BE49-F238E27FC236}">
                <a16:creationId xmlns:a16="http://schemas.microsoft.com/office/drawing/2014/main" id="{EAE4421A-496A-1211-A9CB-25CCF98F4199}"/>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A99CF743-4B50-49A6-D99B-38591652871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E8E9B0E-2A8D-C63D-063A-F780564D3730}"/>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206325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ECCA-8E0C-AB29-BDBB-A7C68E8EA1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tr-TR"/>
          </a:p>
        </p:txBody>
      </p:sp>
      <p:sp>
        <p:nvSpPr>
          <p:cNvPr id="3" name="Text Placeholder 2">
            <a:extLst>
              <a:ext uri="{FF2B5EF4-FFF2-40B4-BE49-F238E27FC236}">
                <a16:creationId xmlns:a16="http://schemas.microsoft.com/office/drawing/2014/main" id="{E53B5A41-7457-DEE2-84F1-26CE26493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0CEA57-9F59-8CC8-CD4C-9507739578DF}"/>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FF6F1D0B-60F3-0EA2-92C0-485B3E5A4B5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2882A06D-DD58-CA60-0440-26655AB11645}"/>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207688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F4E93-2220-4053-C6C3-5E439D11201E}"/>
              </a:ext>
            </a:extLst>
          </p:cNvPr>
          <p:cNvSpPr>
            <a:spLocks noGrp="1"/>
          </p:cNvSpPr>
          <p:nvPr>
            <p:ph type="title"/>
          </p:nvPr>
        </p:nvSpPr>
        <p:spPr/>
        <p:txBody>
          <a:bodyPr/>
          <a:lstStyle/>
          <a:p>
            <a:r>
              <a:rPr lang="en-GB"/>
              <a:t>Click to edit Master title style</a:t>
            </a:r>
            <a:endParaRPr lang="tr-TR"/>
          </a:p>
        </p:txBody>
      </p:sp>
      <p:sp>
        <p:nvSpPr>
          <p:cNvPr id="3" name="Content Placeholder 2">
            <a:extLst>
              <a:ext uri="{FF2B5EF4-FFF2-40B4-BE49-F238E27FC236}">
                <a16:creationId xmlns:a16="http://schemas.microsoft.com/office/drawing/2014/main" id="{3D0D4A30-5A7A-B132-9B3D-197BE48C759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Content Placeholder 3">
            <a:extLst>
              <a:ext uri="{FF2B5EF4-FFF2-40B4-BE49-F238E27FC236}">
                <a16:creationId xmlns:a16="http://schemas.microsoft.com/office/drawing/2014/main" id="{AB67374B-2946-6931-C80F-5F8F22E2D7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5" name="Date Placeholder 4">
            <a:extLst>
              <a:ext uri="{FF2B5EF4-FFF2-40B4-BE49-F238E27FC236}">
                <a16:creationId xmlns:a16="http://schemas.microsoft.com/office/drawing/2014/main" id="{5CD5DA11-81AE-93F4-0CDF-BBDCAD3D1EAE}"/>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6" name="Footer Placeholder 5">
            <a:extLst>
              <a:ext uri="{FF2B5EF4-FFF2-40B4-BE49-F238E27FC236}">
                <a16:creationId xmlns:a16="http://schemas.microsoft.com/office/drawing/2014/main" id="{D38D6172-860D-31CD-1BF9-27A9B61816DE}"/>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0A389165-C909-7098-37F6-F96E0B48F2F7}"/>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373089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C416-58FA-8E60-E3CA-AD112B6FA1E5}"/>
              </a:ext>
            </a:extLst>
          </p:cNvPr>
          <p:cNvSpPr>
            <a:spLocks noGrp="1"/>
          </p:cNvSpPr>
          <p:nvPr>
            <p:ph type="title"/>
          </p:nvPr>
        </p:nvSpPr>
        <p:spPr>
          <a:xfrm>
            <a:off x="839788" y="365125"/>
            <a:ext cx="10515600" cy="1325563"/>
          </a:xfrm>
        </p:spPr>
        <p:txBody>
          <a:bodyPr/>
          <a:lstStyle/>
          <a:p>
            <a:r>
              <a:rPr lang="en-GB"/>
              <a:t>Click to edit Master title style</a:t>
            </a:r>
            <a:endParaRPr lang="tr-TR"/>
          </a:p>
        </p:txBody>
      </p:sp>
      <p:sp>
        <p:nvSpPr>
          <p:cNvPr id="3" name="Text Placeholder 2">
            <a:extLst>
              <a:ext uri="{FF2B5EF4-FFF2-40B4-BE49-F238E27FC236}">
                <a16:creationId xmlns:a16="http://schemas.microsoft.com/office/drawing/2014/main" id="{F6E0554F-58B2-7891-D950-02340A193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A29CD1-A1A4-ED45-1046-7A4A00B718C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5" name="Text Placeholder 4">
            <a:extLst>
              <a:ext uri="{FF2B5EF4-FFF2-40B4-BE49-F238E27FC236}">
                <a16:creationId xmlns:a16="http://schemas.microsoft.com/office/drawing/2014/main" id="{F6673DE7-6827-72C6-7F7E-E226407F3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CDEE90-4706-343B-A430-6B5E93096F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7" name="Date Placeholder 6">
            <a:extLst>
              <a:ext uri="{FF2B5EF4-FFF2-40B4-BE49-F238E27FC236}">
                <a16:creationId xmlns:a16="http://schemas.microsoft.com/office/drawing/2014/main" id="{81E668AE-7BCF-E5FA-50FF-95447E0D0B54}"/>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8" name="Footer Placeholder 7">
            <a:extLst>
              <a:ext uri="{FF2B5EF4-FFF2-40B4-BE49-F238E27FC236}">
                <a16:creationId xmlns:a16="http://schemas.microsoft.com/office/drawing/2014/main" id="{5CDF7F44-AA04-3619-2383-91160C650E4D}"/>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DA9029E7-6D3B-B474-B00C-1478E43A1509}"/>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1324636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19F2-B011-4551-613C-32824B36A8E0}"/>
              </a:ext>
            </a:extLst>
          </p:cNvPr>
          <p:cNvSpPr>
            <a:spLocks noGrp="1"/>
          </p:cNvSpPr>
          <p:nvPr>
            <p:ph type="title"/>
          </p:nvPr>
        </p:nvSpPr>
        <p:spPr/>
        <p:txBody>
          <a:bodyPr/>
          <a:lstStyle/>
          <a:p>
            <a:r>
              <a:rPr lang="en-GB"/>
              <a:t>Click to edit Master title style</a:t>
            </a:r>
            <a:endParaRPr lang="tr-TR"/>
          </a:p>
        </p:txBody>
      </p:sp>
      <p:sp>
        <p:nvSpPr>
          <p:cNvPr id="3" name="Date Placeholder 2">
            <a:extLst>
              <a:ext uri="{FF2B5EF4-FFF2-40B4-BE49-F238E27FC236}">
                <a16:creationId xmlns:a16="http://schemas.microsoft.com/office/drawing/2014/main" id="{E598986C-2D04-5F49-2B0E-26DDF3649EA8}"/>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4" name="Footer Placeholder 3">
            <a:extLst>
              <a:ext uri="{FF2B5EF4-FFF2-40B4-BE49-F238E27FC236}">
                <a16:creationId xmlns:a16="http://schemas.microsoft.com/office/drawing/2014/main" id="{CF130AB7-834E-6AAC-0BA8-63DCF9B37090}"/>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D1E7FEB9-BC9B-7C47-ED48-7679FC88AF64}"/>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258747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612F4-FCF1-776B-06FA-B03C8A1CEAA7}"/>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3" name="Footer Placeholder 2">
            <a:extLst>
              <a:ext uri="{FF2B5EF4-FFF2-40B4-BE49-F238E27FC236}">
                <a16:creationId xmlns:a16="http://schemas.microsoft.com/office/drawing/2014/main" id="{D2C81069-E28C-0B03-557F-F7A369C4137B}"/>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758D8245-9A69-C9A3-B130-E12026EE21CA}"/>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100430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00A9-F567-29AF-4FC2-6CA36790A9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tr-TR"/>
          </a:p>
        </p:txBody>
      </p:sp>
      <p:sp>
        <p:nvSpPr>
          <p:cNvPr id="3" name="Content Placeholder 2">
            <a:extLst>
              <a:ext uri="{FF2B5EF4-FFF2-40B4-BE49-F238E27FC236}">
                <a16:creationId xmlns:a16="http://schemas.microsoft.com/office/drawing/2014/main" id="{995F11F6-9DE5-6277-6B12-79D800104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Text Placeholder 3">
            <a:extLst>
              <a:ext uri="{FF2B5EF4-FFF2-40B4-BE49-F238E27FC236}">
                <a16:creationId xmlns:a16="http://schemas.microsoft.com/office/drawing/2014/main" id="{B83F99C9-FA7F-9B17-5909-4A7812521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90BFB1-6FB2-CFE6-0DC8-DD15FA8049FA}"/>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6" name="Footer Placeholder 5">
            <a:extLst>
              <a:ext uri="{FF2B5EF4-FFF2-40B4-BE49-F238E27FC236}">
                <a16:creationId xmlns:a16="http://schemas.microsoft.com/office/drawing/2014/main" id="{369F7E34-06ED-D0EA-706A-2D4AD70284DB}"/>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4430D99C-DA03-BD75-C8F2-66D7EC160F78}"/>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85983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B98C-E5E2-E152-2359-C83E3342E3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tr-TR"/>
          </a:p>
        </p:txBody>
      </p:sp>
      <p:sp>
        <p:nvSpPr>
          <p:cNvPr id="3" name="Picture Placeholder 2">
            <a:extLst>
              <a:ext uri="{FF2B5EF4-FFF2-40B4-BE49-F238E27FC236}">
                <a16:creationId xmlns:a16="http://schemas.microsoft.com/office/drawing/2014/main" id="{D86B1494-3705-4F9B-F524-26576DD96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1EF8A78-F8B7-4751-679A-F7D80754A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37FED5-0235-3969-DD7F-32E343B667B8}"/>
              </a:ext>
            </a:extLst>
          </p:cNvPr>
          <p:cNvSpPr>
            <a:spLocks noGrp="1"/>
          </p:cNvSpPr>
          <p:nvPr>
            <p:ph type="dt" sz="half" idx="10"/>
          </p:nvPr>
        </p:nvSpPr>
        <p:spPr/>
        <p:txBody>
          <a:bodyPr/>
          <a:lstStyle/>
          <a:p>
            <a:fld id="{77B7D51B-DB08-4BB4-A35C-5C2C0B43A93F}" type="datetimeFigureOut">
              <a:rPr lang="tr-TR" smtClean="0"/>
              <a:t>11.12.2024</a:t>
            </a:fld>
            <a:endParaRPr lang="tr-TR"/>
          </a:p>
        </p:txBody>
      </p:sp>
      <p:sp>
        <p:nvSpPr>
          <p:cNvPr id="6" name="Footer Placeholder 5">
            <a:extLst>
              <a:ext uri="{FF2B5EF4-FFF2-40B4-BE49-F238E27FC236}">
                <a16:creationId xmlns:a16="http://schemas.microsoft.com/office/drawing/2014/main" id="{1B068B70-C9C7-C6E7-05E5-114C1B5C069F}"/>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2C4CB2D-AF16-C5AB-5886-9F7FF7EE94A9}"/>
              </a:ext>
            </a:extLst>
          </p:cNvPr>
          <p:cNvSpPr>
            <a:spLocks noGrp="1"/>
          </p:cNvSpPr>
          <p:nvPr>
            <p:ph type="sldNum" sz="quarter" idx="12"/>
          </p:nvPr>
        </p:nvSpPr>
        <p:spPr/>
        <p:txBody>
          <a:bodyPr/>
          <a:lstStyle/>
          <a:p>
            <a:fld id="{E2A92FD6-782E-425E-8B9C-71D97890198A}" type="slidenum">
              <a:rPr lang="tr-TR" smtClean="0"/>
              <a:t>‹#›</a:t>
            </a:fld>
            <a:endParaRPr lang="tr-TR"/>
          </a:p>
        </p:txBody>
      </p:sp>
    </p:spTree>
    <p:extLst>
      <p:ext uri="{BB962C8B-B14F-4D97-AF65-F5344CB8AC3E}">
        <p14:creationId xmlns:p14="http://schemas.microsoft.com/office/powerpoint/2010/main" val="3116204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EE841-1EEB-71E8-B364-3FCA0AE16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tr-TR"/>
          </a:p>
        </p:txBody>
      </p:sp>
      <p:sp>
        <p:nvSpPr>
          <p:cNvPr id="3" name="Text Placeholder 2">
            <a:extLst>
              <a:ext uri="{FF2B5EF4-FFF2-40B4-BE49-F238E27FC236}">
                <a16:creationId xmlns:a16="http://schemas.microsoft.com/office/drawing/2014/main" id="{039761A8-1427-533D-E7BC-00012D6BEE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tr-TR"/>
          </a:p>
        </p:txBody>
      </p:sp>
      <p:sp>
        <p:nvSpPr>
          <p:cNvPr id="4" name="Date Placeholder 3">
            <a:extLst>
              <a:ext uri="{FF2B5EF4-FFF2-40B4-BE49-F238E27FC236}">
                <a16:creationId xmlns:a16="http://schemas.microsoft.com/office/drawing/2014/main" id="{DBFCDA0F-7FFB-73D2-90A3-D98E98439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7D51B-DB08-4BB4-A35C-5C2C0B43A93F}" type="datetimeFigureOut">
              <a:rPr lang="tr-TR" smtClean="0"/>
              <a:t>11.12.2024</a:t>
            </a:fld>
            <a:endParaRPr lang="tr-TR"/>
          </a:p>
        </p:txBody>
      </p:sp>
      <p:sp>
        <p:nvSpPr>
          <p:cNvPr id="5" name="Footer Placeholder 4">
            <a:extLst>
              <a:ext uri="{FF2B5EF4-FFF2-40B4-BE49-F238E27FC236}">
                <a16:creationId xmlns:a16="http://schemas.microsoft.com/office/drawing/2014/main" id="{AAF9AF26-8185-4668-B39C-F6E830F305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6BE46C3B-5CBA-194C-2FCA-E86677B26C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92FD6-782E-425E-8B9C-71D97890198A}" type="slidenum">
              <a:rPr lang="tr-TR" smtClean="0"/>
              <a:t>‹#›</a:t>
            </a:fld>
            <a:endParaRPr lang="tr-TR"/>
          </a:p>
        </p:txBody>
      </p:sp>
    </p:spTree>
    <p:extLst>
      <p:ext uri="{BB962C8B-B14F-4D97-AF65-F5344CB8AC3E}">
        <p14:creationId xmlns:p14="http://schemas.microsoft.com/office/powerpoint/2010/main" val="400196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8B9D20-902C-E68B-82BD-18A291824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pSp>
        <p:nvGrpSpPr>
          <p:cNvPr id="15" name="Group 14">
            <a:extLst>
              <a:ext uri="{FF2B5EF4-FFF2-40B4-BE49-F238E27FC236}">
                <a16:creationId xmlns:a16="http://schemas.microsoft.com/office/drawing/2014/main" id="{0150B915-6526-9451-F998-F7C3CDFC61CC}"/>
              </a:ext>
            </a:extLst>
          </p:cNvPr>
          <p:cNvGrpSpPr/>
          <p:nvPr/>
        </p:nvGrpSpPr>
        <p:grpSpPr>
          <a:xfrm>
            <a:off x="12406075" y="0"/>
            <a:ext cx="9215675" cy="6858000"/>
            <a:chOff x="3795475" y="0"/>
            <a:chExt cx="9215675" cy="6858000"/>
          </a:xfrm>
        </p:grpSpPr>
        <p:sp>
          <p:nvSpPr>
            <p:cNvPr id="10" name="TextBox 9">
              <a:extLst>
                <a:ext uri="{FF2B5EF4-FFF2-40B4-BE49-F238E27FC236}">
                  <a16:creationId xmlns:a16="http://schemas.microsoft.com/office/drawing/2014/main" id="{E93CDD76-BED1-4D67-28FB-FC4DC500F493}"/>
                </a:ext>
              </a:extLst>
            </p:cNvPr>
            <p:cNvSpPr txBox="1"/>
            <p:nvPr/>
          </p:nvSpPr>
          <p:spPr>
            <a:xfrm>
              <a:off x="3795475" y="0"/>
              <a:ext cx="8396525" cy="6858000"/>
            </a:xfrm>
            <a:custGeom>
              <a:avLst/>
              <a:gdLst/>
              <a:ahLst/>
              <a:cxnLst/>
              <a:rect l="l" t="t" r="r" b="b"/>
              <a:pathLst>
                <a:path w="8396525" h="6858000">
                  <a:moveTo>
                    <a:pt x="2935448" y="1506155"/>
                  </a:moveTo>
                  <a:lnTo>
                    <a:pt x="2935448" y="2093059"/>
                  </a:lnTo>
                  <a:lnTo>
                    <a:pt x="3112256" y="2093059"/>
                  </a:lnTo>
                  <a:lnTo>
                    <a:pt x="3112256" y="1888420"/>
                  </a:lnTo>
                  <a:lnTo>
                    <a:pt x="3286608" y="1888420"/>
                  </a:lnTo>
                  <a:lnTo>
                    <a:pt x="3286608" y="1750085"/>
                  </a:lnTo>
                  <a:lnTo>
                    <a:pt x="3112256" y="1750085"/>
                  </a:lnTo>
                  <a:lnTo>
                    <a:pt x="3112256" y="1644491"/>
                  </a:lnTo>
                  <a:lnTo>
                    <a:pt x="3303389" y="1644491"/>
                  </a:lnTo>
                  <a:lnTo>
                    <a:pt x="3303389" y="1506155"/>
                  </a:lnTo>
                  <a:close/>
                  <a:moveTo>
                    <a:pt x="2411573" y="1506155"/>
                  </a:moveTo>
                  <a:lnTo>
                    <a:pt x="2411573" y="2093059"/>
                  </a:lnTo>
                  <a:lnTo>
                    <a:pt x="2588381" y="2093059"/>
                  </a:lnTo>
                  <a:lnTo>
                    <a:pt x="2588381" y="1506155"/>
                  </a:lnTo>
                  <a:close/>
                  <a:moveTo>
                    <a:pt x="1595028" y="1506155"/>
                  </a:moveTo>
                  <a:lnTo>
                    <a:pt x="2102941" y="1506155"/>
                  </a:lnTo>
                  <a:lnTo>
                    <a:pt x="2102941" y="1644491"/>
                  </a:lnTo>
                  <a:lnTo>
                    <a:pt x="1936774" y="1644491"/>
                  </a:lnTo>
                  <a:lnTo>
                    <a:pt x="1936774" y="2093059"/>
                  </a:lnTo>
                  <a:lnTo>
                    <a:pt x="1759148" y="2093059"/>
                  </a:lnTo>
                  <a:lnTo>
                    <a:pt x="1759148" y="1644491"/>
                  </a:lnTo>
                  <a:lnTo>
                    <a:pt x="1595028" y="1644491"/>
                  </a:lnTo>
                  <a:close/>
                  <a:moveTo>
                    <a:pt x="1116173" y="1506155"/>
                  </a:moveTo>
                  <a:lnTo>
                    <a:pt x="1292981" y="1506155"/>
                  </a:lnTo>
                  <a:lnTo>
                    <a:pt x="1292981" y="2093059"/>
                  </a:lnTo>
                  <a:lnTo>
                    <a:pt x="1116173" y="2093059"/>
                  </a:lnTo>
                  <a:close/>
                  <a:moveTo>
                    <a:pt x="2504070" y="1319525"/>
                  </a:moveTo>
                  <a:cubicBezTo>
                    <a:pt x="2480605" y="1319525"/>
                    <a:pt x="2461573" y="1325460"/>
                    <a:pt x="2446976" y="1337329"/>
                  </a:cubicBezTo>
                  <a:cubicBezTo>
                    <a:pt x="2432378" y="1349198"/>
                    <a:pt x="2425080" y="1364955"/>
                    <a:pt x="2425080" y="1384600"/>
                  </a:cubicBezTo>
                  <a:cubicBezTo>
                    <a:pt x="2425080" y="1403700"/>
                    <a:pt x="2432515" y="1419661"/>
                    <a:pt x="2447385" y="1432486"/>
                  </a:cubicBezTo>
                  <a:cubicBezTo>
                    <a:pt x="2462256" y="1445310"/>
                    <a:pt x="2481150" y="1451721"/>
                    <a:pt x="2504070" y="1451721"/>
                  </a:cubicBezTo>
                  <a:cubicBezTo>
                    <a:pt x="2527535" y="1451721"/>
                    <a:pt x="2546498" y="1445514"/>
                    <a:pt x="2560960" y="1433099"/>
                  </a:cubicBezTo>
                  <a:cubicBezTo>
                    <a:pt x="2575421" y="1420685"/>
                    <a:pt x="2582651" y="1404518"/>
                    <a:pt x="2582651" y="1384600"/>
                  </a:cubicBezTo>
                  <a:cubicBezTo>
                    <a:pt x="2582651" y="1364955"/>
                    <a:pt x="2575489" y="1349198"/>
                    <a:pt x="2561164" y="1337329"/>
                  </a:cubicBezTo>
                  <a:cubicBezTo>
                    <a:pt x="2546840" y="1325460"/>
                    <a:pt x="2527808" y="1319525"/>
                    <a:pt x="2504070" y="1319525"/>
                  </a:cubicBezTo>
                  <a:close/>
                  <a:moveTo>
                    <a:pt x="1208670" y="1319525"/>
                  </a:moveTo>
                  <a:cubicBezTo>
                    <a:pt x="1232408" y="1319525"/>
                    <a:pt x="1251440" y="1325460"/>
                    <a:pt x="1265764" y="1337329"/>
                  </a:cubicBezTo>
                  <a:cubicBezTo>
                    <a:pt x="1280089" y="1349198"/>
                    <a:pt x="1287251" y="1364955"/>
                    <a:pt x="1287251" y="1384600"/>
                  </a:cubicBezTo>
                  <a:cubicBezTo>
                    <a:pt x="1287251" y="1404518"/>
                    <a:pt x="1280021" y="1420685"/>
                    <a:pt x="1265560" y="1433099"/>
                  </a:cubicBezTo>
                  <a:cubicBezTo>
                    <a:pt x="1251098" y="1445514"/>
                    <a:pt x="1232135" y="1451721"/>
                    <a:pt x="1208670" y="1451721"/>
                  </a:cubicBezTo>
                  <a:cubicBezTo>
                    <a:pt x="1185751" y="1451721"/>
                    <a:pt x="1166856" y="1445310"/>
                    <a:pt x="1151985" y="1432486"/>
                  </a:cubicBezTo>
                  <a:cubicBezTo>
                    <a:pt x="1137115" y="1419661"/>
                    <a:pt x="1129680" y="1403700"/>
                    <a:pt x="1129680" y="1384600"/>
                  </a:cubicBezTo>
                  <a:cubicBezTo>
                    <a:pt x="1129680" y="1364955"/>
                    <a:pt x="1136978" y="1349198"/>
                    <a:pt x="1151576" y="1337329"/>
                  </a:cubicBezTo>
                  <a:cubicBezTo>
                    <a:pt x="1166173" y="1325460"/>
                    <a:pt x="1185205" y="1319525"/>
                    <a:pt x="1208670" y="1319525"/>
                  </a:cubicBezTo>
                  <a:close/>
                  <a:moveTo>
                    <a:pt x="1247179" y="507683"/>
                  </a:moveTo>
                  <a:lnTo>
                    <a:pt x="1247179" y="958930"/>
                  </a:lnTo>
                  <a:lnTo>
                    <a:pt x="1319212" y="958930"/>
                  </a:lnTo>
                  <a:cubicBezTo>
                    <a:pt x="1380728" y="958930"/>
                    <a:pt x="1429841" y="937796"/>
                    <a:pt x="1466552" y="895529"/>
                  </a:cubicBezTo>
                  <a:cubicBezTo>
                    <a:pt x="1503263" y="853262"/>
                    <a:pt x="1521619" y="796409"/>
                    <a:pt x="1521619" y="724972"/>
                  </a:cubicBezTo>
                  <a:cubicBezTo>
                    <a:pt x="1521619" y="683300"/>
                    <a:pt x="1513185" y="645795"/>
                    <a:pt x="1496318" y="612458"/>
                  </a:cubicBezTo>
                  <a:cubicBezTo>
                    <a:pt x="1479450" y="579120"/>
                    <a:pt x="1455340" y="553323"/>
                    <a:pt x="1423987" y="535067"/>
                  </a:cubicBezTo>
                  <a:cubicBezTo>
                    <a:pt x="1392634" y="516811"/>
                    <a:pt x="1355725" y="507683"/>
                    <a:pt x="1313259" y="507683"/>
                  </a:cubicBezTo>
                  <a:close/>
                  <a:moveTo>
                    <a:pt x="442912" y="492204"/>
                  </a:moveTo>
                  <a:cubicBezTo>
                    <a:pt x="442118" y="501730"/>
                    <a:pt x="439340" y="517406"/>
                    <a:pt x="434578" y="539234"/>
                  </a:cubicBezTo>
                  <a:cubicBezTo>
                    <a:pt x="429815" y="561062"/>
                    <a:pt x="405804" y="654725"/>
                    <a:pt x="362545" y="820222"/>
                  </a:cubicBezTo>
                  <a:lnTo>
                    <a:pt x="525661" y="820222"/>
                  </a:lnTo>
                  <a:lnTo>
                    <a:pt x="466129" y="588050"/>
                  </a:lnTo>
                  <a:cubicBezTo>
                    <a:pt x="457795" y="553919"/>
                    <a:pt x="452040" y="521970"/>
                    <a:pt x="448865" y="492204"/>
                  </a:cubicBezTo>
                  <a:close/>
                  <a:moveTo>
                    <a:pt x="3590329" y="306467"/>
                  </a:moveTo>
                  <a:lnTo>
                    <a:pt x="3590329" y="774978"/>
                  </a:lnTo>
                  <a:cubicBezTo>
                    <a:pt x="3590329" y="908725"/>
                    <a:pt x="3621782" y="1008837"/>
                    <a:pt x="3684686" y="1075313"/>
                  </a:cubicBezTo>
                  <a:cubicBezTo>
                    <a:pt x="3747591" y="1141790"/>
                    <a:pt x="3839765" y="1175028"/>
                    <a:pt x="3961209" y="1175028"/>
                  </a:cubicBezTo>
                  <a:cubicBezTo>
                    <a:pt x="4091384" y="1175028"/>
                    <a:pt x="4187725" y="1141790"/>
                    <a:pt x="4250233" y="1075313"/>
                  </a:cubicBezTo>
                  <a:cubicBezTo>
                    <a:pt x="4312741" y="1008837"/>
                    <a:pt x="4343995" y="907137"/>
                    <a:pt x="4343995" y="770215"/>
                  </a:cubicBezTo>
                  <a:lnTo>
                    <a:pt x="4343995" y="306467"/>
                  </a:lnTo>
                  <a:lnTo>
                    <a:pt x="4085034" y="306467"/>
                  </a:lnTo>
                  <a:lnTo>
                    <a:pt x="4085034" y="790456"/>
                  </a:lnTo>
                  <a:cubicBezTo>
                    <a:pt x="4085034" y="844828"/>
                    <a:pt x="4075013" y="885905"/>
                    <a:pt x="4054971" y="913686"/>
                  </a:cubicBezTo>
                  <a:cubicBezTo>
                    <a:pt x="4034929" y="941467"/>
                    <a:pt x="4005659" y="955358"/>
                    <a:pt x="3967162" y="955358"/>
                  </a:cubicBezTo>
                  <a:cubicBezTo>
                    <a:pt x="3929062" y="955358"/>
                    <a:pt x="3899793" y="940574"/>
                    <a:pt x="3879353" y="911007"/>
                  </a:cubicBezTo>
                  <a:cubicBezTo>
                    <a:pt x="3858914" y="881440"/>
                    <a:pt x="3848695" y="839272"/>
                    <a:pt x="3848695" y="784503"/>
                  </a:cubicBezTo>
                  <a:lnTo>
                    <a:pt x="3848695" y="306467"/>
                  </a:lnTo>
                  <a:close/>
                  <a:moveTo>
                    <a:pt x="1913929" y="306467"/>
                  </a:moveTo>
                  <a:lnTo>
                    <a:pt x="2156817" y="306467"/>
                  </a:lnTo>
                  <a:lnTo>
                    <a:pt x="2300525" y="501437"/>
                  </a:lnTo>
                  <a:lnTo>
                    <a:pt x="2300525" y="873079"/>
                  </a:lnTo>
                  <a:lnTo>
                    <a:pt x="2209204" y="748189"/>
                  </a:lnTo>
                  <a:cubicBezTo>
                    <a:pt x="2185392" y="715645"/>
                    <a:pt x="2165945" y="686276"/>
                    <a:pt x="2150864" y="660083"/>
                  </a:cubicBezTo>
                  <a:lnTo>
                    <a:pt x="2148482" y="660083"/>
                  </a:lnTo>
                  <a:cubicBezTo>
                    <a:pt x="2150864" y="702151"/>
                    <a:pt x="2152054" y="749380"/>
                    <a:pt x="2152054" y="801767"/>
                  </a:cubicBezTo>
                  <a:lnTo>
                    <a:pt x="2152054" y="1160145"/>
                  </a:lnTo>
                  <a:lnTo>
                    <a:pt x="1913929" y="1160145"/>
                  </a:lnTo>
                  <a:close/>
                  <a:moveTo>
                    <a:pt x="990004" y="306467"/>
                  </a:moveTo>
                  <a:lnTo>
                    <a:pt x="1343620" y="306467"/>
                  </a:lnTo>
                  <a:cubicBezTo>
                    <a:pt x="1644451" y="306467"/>
                    <a:pt x="1794867" y="445175"/>
                    <a:pt x="1794867" y="722590"/>
                  </a:cubicBezTo>
                  <a:cubicBezTo>
                    <a:pt x="1794867" y="809109"/>
                    <a:pt x="1776710" y="885607"/>
                    <a:pt x="1740396" y="952084"/>
                  </a:cubicBezTo>
                  <a:cubicBezTo>
                    <a:pt x="1704082" y="1018560"/>
                    <a:pt x="1652190" y="1069856"/>
                    <a:pt x="1584722" y="1105972"/>
                  </a:cubicBezTo>
                  <a:cubicBezTo>
                    <a:pt x="1517253" y="1142087"/>
                    <a:pt x="1439465" y="1160145"/>
                    <a:pt x="1351359" y="1160145"/>
                  </a:cubicBezTo>
                  <a:lnTo>
                    <a:pt x="990004" y="1160145"/>
                  </a:lnTo>
                  <a:close/>
                  <a:moveTo>
                    <a:pt x="294084" y="306467"/>
                  </a:moveTo>
                  <a:lnTo>
                    <a:pt x="613172" y="306467"/>
                  </a:lnTo>
                  <a:lnTo>
                    <a:pt x="889992" y="1160145"/>
                  </a:lnTo>
                  <a:lnTo>
                    <a:pt x="610790" y="1160145"/>
                  </a:lnTo>
                  <a:lnTo>
                    <a:pt x="573286" y="1002983"/>
                  </a:lnTo>
                  <a:lnTo>
                    <a:pt x="318492" y="1002983"/>
                  </a:lnTo>
                  <a:lnTo>
                    <a:pt x="278011" y="1160145"/>
                  </a:lnTo>
                  <a:lnTo>
                    <a:pt x="0" y="1160145"/>
                  </a:lnTo>
                  <a:close/>
                  <a:moveTo>
                    <a:pt x="3215878" y="292180"/>
                  </a:moveTo>
                  <a:cubicBezTo>
                    <a:pt x="3110309" y="292180"/>
                    <a:pt x="3026172" y="316885"/>
                    <a:pt x="2963465" y="366296"/>
                  </a:cubicBezTo>
                  <a:cubicBezTo>
                    <a:pt x="2900759" y="415707"/>
                    <a:pt x="2869406" y="481687"/>
                    <a:pt x="2869406" y="564237"/>
                  </a:cubicBezTo>
                  <a:cubicBezTo>
                    <a:pt x="2869406" y="682109"/>
                    <a:pt x="2938065" y="767437"/>
                    <a:pt x="3075384" y="820222"/>
                  </a:cubicBezTo>
                  <a:cubicBezTo>
                    <a:pt x="3117850" y="836097"/>
                    <a:pt x="3146921" y="848598"/>
                    <a:pt x="3162597" y="857726"/>
                  </a:cubicBezTo>
                  <a:cubicBezTo>
                    <a:pt x="3178274" y="866855"/>
                    <a:pt x="3189982" y="876677"/>
                    <a:pt x="3197721" y="887194"/>
                  </a:cubicBezTo>
                  <a:cubicBezTo>
                    <a:pt x="3205460" y="897712"/>
                    <a:pt x="3209329" y="909915"/>
                    <a:pt x="3209329" y="923806"/>
                  </a:cubicBezTo>
                  <a:cubicBezTo>
                    <a:pt x="3209329" y="943253"/>
                    <a:pt x="3201590" y="958037"/>
                    <a:pt x="3186112" y="968157"/>
                  </a:cubicBezTo>
                  <a:cubicBezTo>
                    <a:pt x="3170634" y="978277"/>
                    <a:pt x="3148806" y="983337"/>
                    <a:pt x="3120628" y="983337"/>
                  </a:cubicBezTo>
                  <a:cubicBezTo>
                    <a:pt x="3083322" y="983337"/>
                    <a:pt x="3043039" y="975301"/>
                    <a:pt x="2999779" y="959227"/>
                  </a:cubicBezTo>
                  <a:cubicBezTo>
                    <a:pt x="2956520" y="943154"/>
                    <a:pt x="2917031" y="922020"/>
                    <a:pt x="2881312" y="895826"/>
                  </a:cubicBezTo>
                  <a:lnTo>
                    <a:pt x="2881312" y="1129784"/>
                  </a:lnTo>
                  <a:cubicBezTo>
                    <a:pt x="2955528" y="1159947"/>
                    <a:pt x="3037284" y="1175028"/>
                    <a:pt x="3126581" y="1175028"/>
                  </a:cubicBezTo>
                  <a:cubicBezTo>
                    <a:pt x="3203575" y="1175028"/>
                    <a:pt x="3269456" y="1164709"/>
                    <a:pt x="3324225" y="1144072"/>
                  </a:cubicBezTo>
                  <a:cubicBezTo>
                    <a:pt x="3378993" y="1123434"/>
                    <a:pt x="3421558" y="1092081"/>
                    <a:pt x="3451919" y="1050012"/>
                  </a:cubicBezTo>
                  <a:cubicBezTo>
                    <a:pt x="3482280" y="1007944"/>
                    <a:pt x="3497460" y="958533"/>
                    <a:pt x="3497460" y="901780"/>
                  </a:cubicBezTo>
                  <a:cubicBezTo>
                    <a:pt x="3497460" y="843439"/>
                    <a:pt x="3479105" y="793036"/>
                    <a:pt x="3442394" y="750570"/>
                  </a:cubicBezTo>
                  <a:cubicBezTo>
                    <a:pt x="3405683" y="708105"/>
                    <a:pt x="3343076" y="669012"/>
                    <a:pt x="3254573" y="633294"/>
                  </a:cubicBezTo>
                  <a:cubicBezTo>
                    <a:pt x="3209726" y="614640"/>
                    <a:pt x="3180258" y="599460"/>
                    <a:pt x="3166169" y="587752"/>
                  </a:cubicBezTo>
                  <a:cubicBezTo>
                    <a:pt x="3152080" y="576044"/>
                    <a:pt x="3145035" y="561261"/>
                    <a:pt x="3145035" y="543401"/>
                  </a:cubicBezTo>
                  <a:cubicBezTo>
                    <a:pt x="3145035" y="524748"/>
                    <a:pt x="3153767" y="510064"/>
                    <a:pt x="3171229" y="499348"/>
                  </a:cubicBezTo>
                  <a:cubicBezTo>
                    <a:pt x="3188692" y="488633"/>
                    <a:pt x="3211710" y="483275"/>
                    <a:pt x="3240285" y="483275"/>
                  </a:cubicBezTo>
                  <a:cubicBezTo>
                    <a:pt x="3309739" y="483275"/>
                    <a:pt x="3380382" y="502920"/>
                    <a:pt x="3452217" y="542211"/>
                  </a:cubicBezTo>
                  <a:lnTo>
                    <a:pt x="3452217" y="324922"/>
                  </a:lnTo>
                  <a:cubicBezTo>
                    <a:pt x="3415307" y="315000"/>
                    <a:pt x="3386633" y="308253"/>
                    <a:pt x="3366194" y="304681"/>
                  </a:cubicBezTo>
                  <a:cubicBezTo>
                    <a:pt x="3345755" y="301109"/>
                    <a:pt x="3323034" y="298133"/>
                    <a:pt x="3298031" y="295751"/>
                  </a:cubicBezTo>
                  <a:cubicBezTo>
                    <a:pt x="3273028" y="293370"/>
                    <a:pt x="3245643" y="292180"/>
                    <a:pt x="3215878" y="292180"/>
                  </a:cubicBezTo>
                  <a:close/>
                  <a:moveTo>
                    <a:pt x="2300525" y="0"/>
                  </a:moveTo>
                  <a:lnTo>
                    <a:pt x="8396525" y="0"/>
                  </a:lnTo>
                  <a:lnTo>
                    <a:pt x="8396525" y="6858000"/>
                  </a:lnTo>
                  <a:lnTo>
                    <a:pt x="2300525" y="6858000"/>
                  </a:lnTo>
                  <a:lnTo>
                    <a:pt x="2300525" y="873079"/>
                  </a:lnTo>
                  <a:lnTo>
                    <a:pt x="2510432" y="1160145"/>
                  </a:lnTo>
                  <a:lnTo>
                    <a:pt x="2736056" y="1160145"/>
                  </a:lnTo>
                  <a:lnTo>
                    <a:pt x="2736056" y="306467"/>
                  </a:lnTo>
                  <a:lnTo>
                    <a:pt x="2497931" y="306467"/>
                  </a:lnTo>
                  <a:lnTo>
                    <a:pt x="2497931" y="689253"/>
                  </a:lnTo>
                  <a:cubicBezTo>
                    <a:pt x="2497931" y="732115"/>
                    <a:pt x="2499121" y="762278"/>
                    <a:pt x="2501503" y="779740"/>
                  </a:cubicBezTo>
                  <a:lnTo>
                    <a:pt x="2499121" y="779740"/>
                  </a:lnTo>
                  <a:cubicBezTo>
                    <a:pt x="2496740" y="774184"/>
                    <a:pt x="2493267" y="767834"/>
                    <a:pt x="2488703" y="760690"/>
                  </a:cubicBezTo>
                  <a:cubicBezTo>
                    <a:pt x="2484139" y="753547"/>
                    <a:pt x="2479278" y="746205"/>
                    <a:pt x="2474118" y="738664"/>
                  </a:cubicBezTo>
                  <a:cubicBezTo>
                    <a:pt x="2468959" y="731123"/>
                    <a:pt x="2463799" y="723781"/>
                    <a:pt x="2458640" y="716637"/>
                  </a:cubicBezTo>
                  <a:cubicBezTo>
                    <a:pt x="2453481" y="709494"/>
                    <a:pt x="2449115" y="703342"/>
                    <a:pt x="2445543" y="698183"/>
                  </a:cubicBezTo>
                  <a:lnTo>
                    <a:pt x="2300525" y="50143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tr-TR" sz="9600" dirty="0">
                <a:latin typeface="Segoe UI Black" panose="020B0A02040204020203" pitchFamily="34" charset="0"/>
                <a:ea typeface="Segoe UI Black" panose="020B0A02040204020203" pitchFamily="34" charset="0"/>
              </a:endParaRPr>
            </a:p>
          </p:txBody>
        </p:sp>
        <p:sp>
          <p:nvSpPr>
            <p:cNvPr id="11" name="TextBox 10">
              <a:extLst>
                <a:ext uri="{FF2B5EF4-FFF2-40B4-BE49-F238E27FC236}">
                  <a16:creationId xmlns:a16="http://schemas.microsoft.com/office/drawing/2014/main" id="{D29745D8-ED3A-865B-56E6-D6FD6990AF58}"/>
                </a:ext>
              </a:extLst>
            </p:cNvPr>
            <p:cNvSpPr txBox="1"/>
            <p:nvPr/>
          </p:nvSpPr>
          <p:spPr>
            <a:xfrm>
              <a:off x="6572250" y="2351782"/>
              <a:ext cx="6438900" cy="1077218"/>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Fənn: Mexatronika və Robotexnikanın Əsasları</a:t>
              </a:r>
              <a:endParaRPr lang="tr-TR" sz="3200" dirty="0">
                <a:solidFill>
                  <a:schemeClr val="bg1"/>
                </a:solidFill>
                <a:latin typeface="Segoe UI Black" panose="020B0A02040204020203"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AB0C689C-45F6-1655-3C24-2D03263F8074}"/>
                </a:ext>
              </a:extLst>
            </p:cNvPr>
            <p:cNvSpPr txBox="1"/>
            <p:nvPr/>
          </p:nvSpPr>
          <p:spPr>
            <a:xfrm>
              <a:off x="6572250" y="3618722"/>
              <a:ext cx="4171950" cy="1077218"/>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Müəllim: Mehriban Almammadova</a:t>
              </a:r>
              <a:endParaRPr lang="tr-TR" sz="3200" dirty="0">
                <a:solidFill>
                  <a:schemeClr val="bg1"/>
                </a:solidFill>
                <a:latin typeface="Segoe UI Black" panose="020B0A02040204020203"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626DAFFF-5F28-27CC-8776-38B2AEDC510A}"/>
                </a:ext>
              </a:extLst>
            </p:cNvPr>
            <p:cNvSpPr txBox="1"/>
            <p:nvPr/>
          </p:nvSpPr>
          <p:spPr>
            <a:xfrm>
              <a:off x="6572250" y="4885662"/>
              <a:ext cx="4171950" cy="584775"/>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Qrup: 641.24</a:t>
              </a:r>
            </a:p>
          </p:txBody>
        </p:sp>
        <p:sp>
          <p:nvSpPr>
            <p:cNvPr id="14" name="TextBox 13">
              <a:extLst>
                <a:ext uri="{FF2B5EF4-FFF2-40B4-BE49-F238E27FC236}">
                  <a16:creationId xmlns:a16="http://schemas.microsoft.com/office/drawing/2014/main" id="{D8EE5337-7203-F4C3-8E43-198947A8484B}"/>
                </a:ext>
              </a:extLst>
            </p:cNvPr>
            <p:cNvSpPr txBox="1"/>
            <p:nvPr/>
          </p:nvSpPr>
          <p:spPr>
            <a:xfrm>
              <a:off x="6572250" y="5660159"/>
              <a:ext cx="4171950" cy="584775"/>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Tələbə: Quliyev Əli</a:t>
              </a:r>
            </a:p>
          </p:txBody>
        </p:sp>
      </p:grpSp>
    </p:spTree>
    <p:extLst>
      <p:ext uri="{BB962C8B-B14F-4D97-AF65-F5344CB8AC3E}">
        <p14:creationId xmlns:p14="http://schemas.microsoft.com/office/powerpoint/2010/main" val="187956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03924" y="525165"/>
            <a:ext cx="6356152" cy="1187847"/>
          </a:xfrm>
          <a:prstGeom prst="rect">
            <a:avLst/>
          </a:prstGeom>
          <a:noFill/>
          <a:ln/>
        </p:spPr>
        <p:txBody>
          <a:bodyPr wrap="square" lIns="0" tIns="0" rIns="0" bIns="0" rtlCol="0" anchor="t"/>
          <a:lstStyle/>
          <a:p>
            <a:pPr>
              <a:lnSpc>
                <a:spcPts val="4666"/>
              </a:lnSpc>
            </a:pPr>
            <a:r>
              <a:rPr lang="en-US" sz="3708" b="1">
                <a:solidFill>
                  <a:srgbClr val="9998FF"/>
                </a:solidFill>
                <a:latin typeface="Barlow Bold" pitchFamily="34" charset="0"/>
                <a:ea typeface="Barlow Bold" pitchFamily="34" charset="-122"/>
                <a:cs typeface="Barlow Bold" pitchFamily="34" charset="-120"/>
              </a:rPr>
              <a:t>Əsas Komponentlər və Texnologiyalar</a:t>
            </a:r>
            <a:endParaRPr lang="en-US" sz="3708" dirty="0"/>
          </a:p>
        </p:txBody>
      </p:sp>
      <p:pic>
        <p:nvPicPr>
          <p:cNvPr id="4" name="Image 1" descr="preencoded.png"/>
          <p:cNvPicPr>
            <a:picLocks noChangeAspect="1"/>
          </p:cNvPicPr>
          <p:nvPr/>
        </p:nvPicPr>
        <p:blipFill>
          <a:blip r:embed="rId4"/>
          <a:stretch>
            <a:fillRect/>
          </a:stretch>
        </p:blipFill>
        <p:spPr>
          <a:xfrm>
            <a:off x="5203925" y="1983780"/>
            <a:ext cx="451346" cy="451346"/>
          </a:xfrm>
          <a:prstGeom prst="rect">
            <a:avLst/>
          </a:prstGeom>
        </p:spPr>
      </p:pic>
      <p:sp>
        <p:nvSpPr>
          <p:cNvPr id="5" name="Text 1"/>
          <p:cNvSpPr/>
          <p:nvPr/>
        </p:nvSpPr>
        <p:spPr>
          <a:xfrm>
            <a:off x="5203925" y="2615605"/>
            <a:ext cx="2375594" cy="296863"/>
          </a:xfrm>
          <a:prstGeom prst="rect">
            <a:avLst/>
          </a:prstGeom>
          <a:noFill/>
          <a:ln/>
        </p:spPr>
        <p:txBody>
          <a:bodyPr wrap="none" lIns="0" tIns="0" rIns="0" bIns="0" rtlCol="0" anchor="t"/>
          <a:lstStyle/>
          <a:p>
            <a:pPr>
              <a:lnSpc>
                <a:spcPts val="2333"/>
              </a:lnSpc>
            </a:pPr>
            <a:r>
              <a:rPr lang="en-US" sz="1833" b="1">
                <a:solidFill>
                  <a:srgbClr val="EEEFF5"/>
                </a:solidFill>
                <a:latin typeface="Barlow Bold" pitchFamily="34" charset="0"/>
                <a:ea typeface="Barlow Bold" pitchFamily="34" charset="-122"/>
                <a:cs typeface="Barlow Bold" pitchFamily="34" charset="-120"/>
              </a:rPr>
              <a:t>Sensorlar</a:t>
            </a:r>
            <a:endParaRPr lang="en-US" sz="1833" dirty="0"/>
          </a:p>
        </p:txBody>
      </p:sp>
      <p:sp>
        <p:nvSpPr>
          <p:cNvPr id="6" name="Text 2"/>
          <p:cNvSpPr/>
          <p:nvPr/>
        </p:nvSpPr>
        <p:spPr>
          <a:xfrm>
            <a:off x="5203924" y="3020715"/>
            <a:ext cx="3042643" cy="866775"/>
          </a:xfrm>
          <a:prstGeom prst="rect">
            <a:avLst/>
          </a:prstGeom>
          <a:noFill/>
          <a:ln/>
        </p:spPr>
        <p:txBody>
          <a:bodyPr wrap="square" lIns="0" tIns="0" rIns="0" bIns="0" rtlCol="0" anchor="t"/>
          <a:lstStyle/>
          <a:p>
            <a:pPr>
              <a:lnSpc>
                <a:spcPts val="2250"/>
              </a:lnSpc>
            </a:pPr>
            <a:r>
              <a:rPr lang="en-US" sz="1417">
                <a:solidFill>
                  <a:srgbClr val="EEEFF5"/>
                </a:solidFill>
                <a:latin typeface="Montserrat" pitchFamily="34" charset="0"/>
                <a:ea typeface="Montserrat" pitchFamily="34" charset="-122"/>
                <a:cs typeface="Montserrat" pitchFamily="34" charset="-120"/>
              </a:rPr>
              <a:t>Robotun ətraf mühiti haqqında rəylər verin, bunun sayəsində dəyişikliklərə real vaxtda cavab verə bilər.</a:t>
            </a:r>
            <a:endParaRPr lang="en-US" sz="1417" dirty="0"/>
          </a:p>
        </p:txBody>
      </p:sp>
      <p:pic>
        <p:nvPicPr>
          <p:cNvPr id="7" name="Image 2" descr="preencoded.png"/>
          <p:cNvPicPr>
            <a:picLocks noChangeAspect="1"/>
          </p:cNvPicPr>
          <p:nvPr/>
        </p:nvPicPr>
        <p:blipFill>
          <a:blip r:embed="rId5"/>
          <a:stretch>
            <a:fillRect/>
          </a:stretch>
        </p:blipFill>
        <p:spPr>
          <a:xfrm>
            <a:off x="8517335" y="1983780"/>
            <a:ext cx="451346" cy="451346"/>
          </a:xfrm>
          <a:prstGeom prst="rect">
            <a:avLst/>
          </a:prstGeom>
        </p:spPr>
      </p:pic>
      <p:sp>
        <p:nvSpPr>
          <p:cNvPr id="8" name="Text 3"/>
          <p:cNvSpPr/>
          <p:nvPr/>
        </p:nvSpPr>
        <p:spPr>
          <a:xfrm>
            <a:off x="8517335" y="2615605"/>
            <a:ext cx="2375594" cy="296863"/>
          </a:xfrm>
          <a:prstGeom prst="rect">
            <a:avLst/>
          </a:prstGeom>
          <a:noFill/>
          <a:ln/>
        </p:spPr>
        <p:txBody>
          <a:bodyPr wrap="none" lIns="0" tIns="0" rIns="0" bIns="0" rtlCol="0" anchor="t"/>
          <a:lstStyle/>
          <a:p>
            <a:pPr>
              <a:lnSpc>
                <a:spcPts val="2333"/>
              </a:lnSpc>
            </a:pPr>
            <a:r>
              <a:rPr lang="en-US" sz="1833" b="1">
                <a:solidFill>
                  <a:srgbClr val="EEEFF5"/>
                </a:solidFill>
                <a:latin typeface="Barlow Bold" pitchFamily="34" charset="0"/>
                <a:ea typeface="Barlow Bold" pitchFamily="34" charset="-122"/>
                <a:cs typeface="Barlow Bold" pitchFamily="34" charset="-120"/>
              </a:rPr>
              <a:t>Aktuatorlar</a:t>
            </a:r>
            <a:endParaRPr lang="en-US" sz="1833" dirty="0"/>
          </a:p>
        </p:txBody>
      </p:sp>
      <p:sp>
        <p:nvSpPr>
          <p:cNvPr id="9" name="Text 4"/>
          <p:cNvSpPr/>
          <p:nvPr/>
        </p:nvSpPr>
        <p:spPr>
          <a:xfrm>
            <a:off x="8517334" y="3020715"/>
            <a:ext cx="3042742" cy="866775"/>
          </a:xfrm>
          <a:prstGeom prst="rect">
            <a:avLst/>
          </a:prstGeom>
          <a:noFill/>
          <a:ln/>
        </p:spPr>
        <p:txBody>
          <a:bodyPr wrap="square" lIns="0" tIns="0" rIns="0" bIns="0" rtlCol="0" anchor="t"/>
          <a:lstStyle/>
          <a:p>
            <a:pPr>
              <a:lnSpc>
                <a:spcPts val="2250"/>
              </a:lnSpc>
            </a:pPr>
            <a:r>
              <a:rPr lang="en-US" sz="1417">
                <a:solidFill>
                  <a:srgbClr val="EEEFF5"/>
                </a:solidFill>
                <a:latin typeface="Montserrat" pitchFamily="34" charset="0"/>
                <a:ea typeface="Montserrat" pitchFamily="34" charset="-122"/>
                <a:cs typeface="Montserrat" pitchFamily="34" charset="-120"/>
              </a:rPr>
              <a:t>Robotun hərəkətlərini idarə edin, tapşırıqları dəqiq yerinə yetirməyə imkan verin.</a:t>
            </a:r>
            <a:endParaRPr lang="en-US" sz="1417" dirty="0"/>
          </a:p>
        </p:txBody>
      </p:sp>
      <p:pic>
        <p:nvPicPr>
          <p:cNvPr id="10" name="Image 3" descr="preencoded.png"/>
          <p:cNvPicPr>
            <a:picLocks noChangeAspect="1"/>
          </p:cNvPicPr>
          <p:nvPr/>
        </p:nvPicPr>
        <p:blipFill>
          <a:blip r:embed="rId6"/>
          <a:stretch>
            <a:fillRect/>
          </a:stretch>
        </p:blipFill>
        <p:spPr>
          <a:xfrm>
            <a:off x="5203925" y="4429125"/>
            <a:ext cx="451346" cy="451346"/>
          </a:xfrm>
          <a:prstGeom prst="rect">
            <a:avLst/>
          </a:prstGeom>
        </p:spPr>
      </p:pic>
      <p:sp>
        <p:nvSpPr>
          <p:cNvPr id="11" name="Text 5"/>
          <p:cNvSpPr/>
          <p:nvPr/>
        </p:nvSpPr>
        <p:spPr>
          <a:xfrm>
            <a:off x="5203925" y="5060950"/>
            <a:ext cx="2375594" cy="296863"/>
          </a:xfrm>
          <a:prstGeom prst="rect">
            <a:avLst/>
          </a:prstGeom>
          <a:noFill/>
          <a:ln/>
        </p:spPr>
        <p:txBody>
          <a:bodyPr wrap="none" lIns="0" tIns="0" rIns="0" bIns="0" rtlCol="0" anchor="t"/>
          <a:lstStyle/>
          <a:p>
            <a:pPr>
              <a:lnSpc>
                <a:spcPts val="2333"/>
              </a:lnSpc>
            </a:pPr>
            <a:r>
              <a:rPr lang="en-US" sz="1833" b="1">
                <a:solidFill>
                  <a:srgbClr val="EEEFF5"/>
                </a:solidFill>
                <a:latin typeface="Barlow Bold" pitchFamily="34" charset="0"/>
                <a:ea typeface="Barlow Bold" pitchFamily="34" charset="-122"/>
                <a:cs typeface="Barlow Bold" pitchFamily="34" charset="-120"/>
              </a:rPr>
              <a:t>İdarə Sistemi</a:t>
            </a:r>
            <a:endParaRPr lang="en-US" sz="1833" dirty="0"/>
          </a:p>
        </p:txBody>
      </p:sp>
      <p:sp>
        <p:nvSpPr>
          <p:cNvPr id="12" name="Text 6"/>
          <p:cNvSpPr/>
          <p:nvPr/>
        </p:nvSpPr>
        <p:spPr>
          <a:xfrm>
            <a:off x="5203924" y="5466060"/>
            <a:ext cx="3042643" cy="866775"/>
          </a:xfrm>
          <a:prstGeom prst="rect">
            <a:avLst/>
          </a:prstGeom>
          <a:noFill/>
          <a:ln/>
        </p:spPr>
        <p:txBody>
          <a:bodyPr wrap="square" lIns="0" tIns="0" rIns="0" bIns="0" rtlCol="0" anchor="t"/>
          <a:lstStyle/>
          <a:p>
            <a:pPr>
              <a:lnSpc>
                <a:spcPts val="2250"/>
              </a:lnSpc>
            </a:pPr>
            <a:r>
              <a:rPr lang="en-US" sz="1417">
                <a:solidFill>
                  <a:srgbClr val="EEEFF5"/>
                </a:solidFill>
                <a:latin typeface="Montserrat" pitchFamily="34" charset="0"/>
                <a:ea typeface="Montserrat" pitchFamily="34" charset="-122"/>
                <a:cs typeface="Montserrat" pitchFamily="34" charset="-120"/>
              </a:rPr>
              <a:t>Sensorlardan və aktuatorlardan informasiyanı emal edir, robotun hərəkətlərini müəyyən edir.</a:t>
            </a:r>
            <a:endParaRPr lang="en-US" sz="1417" dirty="0"/>
          </a:p>
        </p:txBody>
      </p:sp>
      <p:pic>
        <p:nvPicPr>
          <p:cNvPr id="13" name="Image 4" descr="preencoded.png"/>
          <p:cNvPicPr>
            <a:picLocks noChangeAspect="1"/>
          </p:cNvPicPr>
          <p:nvPr/>
        </p:nvPicPr>
        <p:blipFill>
          <a:blip r:embed="rId7"/>
          <a:stretch>
            <a:fillRect/>
          </a:stretch>
        </p:blipFill>
        <p:spPr>
          <a:xfrm>
            <a:off x="8517335" y="4429125"/>
            <a:ext cx="451346" cy="451346"/>
          </a:xfrm>
          <a:prstGeom prst="rect">
            <a:avLst/>
          </a:prstGeom>
        </p:spPr>
      </p:pic>
      <p:sp>
        <p:nvSpPr>
          <p:cNvPr id="14" name="Text 7"/>
          <p:cNvSpPr/>
          <p:nvPr/>
        </p:nvSpPr>
        <p:spPr>
          <a:xfrm>
            <a:off x="8517335" y="5060950"/>
            <a:ext cx="2375594" cy="296863"/>
          </a:xfrm>
          <a:prstGeom prst="rect">
            <a:avLst/>
          </a:prstGeom>
          <a:noFill/>
          <a:ln/>
        </p:spPr>
        <p:txBody>
          <a:bodyPr wrap="none" lIns="0" tIns="0" rIns="0" bIns="0" rtlCol="0" anchor="t"/>
          <a:lstStyle/>
          <a:p>
            <a:pPr>
              <a:lnSpc>
                <a:spcPts val="2333"/>
              </a:lnSpc>
            </a:pPr>
            <a:r>
              <a:rPr lang="en-US" sz="1833" b="1">
                <a:solidFill>
                  <a:srgbClr val="EEEFF5"/>
                </a:solidFill>
                <a:latin typeface="Barlow Bold" pitchFamily="34" charset="0"/>
                <a:ea typeface="Barlow Bold" pitchFamily="34" charset="-122"/>
                <a:cs typeface="Barlow Bold" pitchFamily="34" charset="-120"/>
              </a:rPr>
              <a:t>End-Effector</a:t>
            </a:r>
            <a:endParaRPr lang="en-US" sz="1833" dirty="0"/>
          </a:p>
        </p:txBody>
      </p:sp>
      <p:sp>
        <p:nvSpPr>
          <p:cNvPr id="15" name="Text 8"/>
          <p:cNvSpPr/>
          <p:nvPr/>
        </p:nvSpPr>
        <p:spPr>
          <a:xfrm>
            <a:off x="8517334" y="5466060"/>
            <a:ext cx="3042742" cy="866775"/>
          </a:xfrm>
          <a:prstGeom prst="rect">
            <a:avLst/>
          </a:prstGeom>
          <a:noFill/>
          <a:ln/>
        </p:spPr>
        <p:txBody>
          <a:bodyPr wrap="square" lIns="0" tIns="0" rIns="0" bIns="0" rtlCol="0" anchor="t"/>
          <a:lstStyle/>
          <a:p>
            <a:pPr>
              <a:lnSpc>
                <a:spcPts val="2250"/>
              </a:lnSpc>
            </a:pPr>
            <a:r>
              <a:rPr lang="en-US" sz="1417">
                <a:solidFill>
                  <a:srgbClr val="EEEFF5"/>
                </a:solidFill>
                <a:latin typeface="Montserrat" pitchFamily="34" charset="0"/>
                <a:ea typeface="Montserrat" pitchFamily="34" charset="-122"/>
                <a:cs typeface="Montserrat" pitchFamily="34" charset="-120"/>
              </a:rPr>
              <a:t>Robotun ətraf mühitlə qarşılıqlı əlaqədə olan və konkret tapşırıqları yerinə yetirən "əl" və ya "alət".</a:t>
            </a:r>
            <a:endParaRPr lang="en-US" sz="1417" dirty="0"/>
          </a:p>
        </p:txBody>
      </p:sp>
      <p:sp>
        <p:nvSpPr>
          <p:cNvPr id="16" name="Rectangle 15">
            <a:extLst>
              <a:ext uri="{FF2B5EF4-FFF2-40B4-BE49-F238E27FC236}">
                <a16:creationId xmlns:a16="http://schemas.microsoft.com/office/drawing/2014/main" id="{3F436047-E553-67FD-0B8E-2B5206365074}"/>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rapezium 2">
            <a:extLst>
              <a:ext uri="{FF2B5EF4-FFF2-40B4-BE49-F238E27FC236}">
                <a16:creationId xmlns:a16="http://schemas.microsoft.com/office/drawing/2014/main" id="{0CB39D7C-B0B5-EB8A-679D-5DEDE4646E93}"/>
              </a:ext>
            </a:extLst>
          </p:cNvPr>
          <p:cNvSpPr/>
          <p:nvPr/>
        </p:nvSpPr>
        <p:spPr>
          <a:xfrm rot="15590146">
            <a:off x="3151044" y="-2929356"/>
            <a:ext cx="9053343" cy="10065343"/>
          </a:xfrm>
          <a:prstGeom prst="trapezoid">
            <a:avLst>
              <a:gd name="adj" fmla="val 4815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9A11FBD6-A2B9-478A-A18A-BEA77A4CEEBF}"/>
                  </a:ext>
                </a:extLst>
              </p:cNvPr>
              <p:cNvGraphicFramePr>
                <a:graphicFrameLocks noChangeAspect="1"/>
              </p:cNvGraphicFramePr>
              <p:nvPr>
                <p:extLst>
                  <p:ext uri="{D42A27DB-BD31-4B8C-83A1-F6EECF244321}">
                    <p14:modId xmlns:p14="http://schemas.microsoft.com/office/powerpoint/2010/main" val="2886693143"/>
                  </p:ext>
                </p:extLst>
              </p:nvPr>
            </p:nvGraphicFramePr>
            <p:xfrm rot="20303918">
              <a:off x="447897" y="3033345"/>
              <a:ext cx="3247386" cy="3914005"/>
            </p:xfrm>
            <a:graphic>
              <a:graphicData uri="http://schemas.microsoft.com/office/drawing/2017/model3d">
                <am3d:model3d r:embed="rId2">
                  <am3d:spPr>
                    <a:xfrm rot="20303918">
                      <a:off x="0" y="0"/>
                      <a:ext cx="3247386" cy="3914005"/>
                    </a:xfrm>
                    <a:prstGeom prst="rect">
                      <a:avLst/>
                    </a:prstGeom>
                  </am3d:spPr>
                  <am3d:camera>
                    <am3d:pos x="0" y="0" z="65190776"/>
                    <am3d:up dx="0" dy="36000000" dz="0"/>
                    <am3d:lookAt x="0" y="0" z="0"/>
                    <am3d:perspective fov="2700000"/>
                  </am3d:camera>
                  <am3d:trans>
                    <am3d:meterPerModelUnit n="777305" d="1000000"/>
                    <am3d:preTrans dx="1589675" dy="-21238385" dz="-11802255"/>
                    <am3d:scale>
                      <am3d:sx n="1000000" d="1000000"/>
                      <am3d:sy n="1000000" d="1000000"/>
                      <am3d:sz n="1000000" d="1000000"/>
                    </am3d:scale>
                    <am3d:rot ax="6647221" ay="-5032112" az="-6653785"/>
                    <am3d:postTrans dx="0" dy="0" dz="0"/>
                  </am3d:trans>
                  <am3d:raster rName="Office3DRenderer" rVer="16.0.8326">
                    <am3d:blip r:embed="rId3"/>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9A11FBD6-A2B9-478A-A18A-BEA77A4CEEBF}"/>
                  </a:ext>
                </a:extLst>
              </p:cNvPr>
              <p:cNvPicPr>
                <a:picLocks noGrp="1" noRot="1" noChangeAspect="1" noMove="1" noResize="1" noEditPoints="1" noAdjustHandles="1" noChangeArrowheads="1" noChangeShapeType="1" noCrop="1"/>
              </p:cNvPicPr>
              <p:nvPr/>
            </p:nvPicPr>
            <p:blipFill>
              <a:blip r:embed="rId3"/>
              <a:stretch>
                <a:fillRect/>
              </a:stretch>
            </p:blipFill>
            <p:spPr>
              <a:xfrm rot="20303918">
                <a:off x="447897" y="3033345"/>
                <a:ext cx="3247386" cy="3914005"/>
              </a:xfrm>
              <a:prstGeom prst="rect">
                <a:avLst/>
              </a:prstGeom>
            </p:spPr>
          </p:pic>
        </mc:Fallback>
      </mc:AlternateContent>
      <p:sp>
        <p:nvSpPr>
          <p:cNvPr id="4" name="TextBox 3">
            <a:extLst>
              <a:ext uri="{FF2B5EF4-FFF2-40B4-BE49-F238E27FC236}">
                <a16:creationId xmlns:a16="http://schemas.microsoft.com/office/drawing/2014/main" id="{4B90752A-13AC-254E-67BC-67D9A40E0AB4}"/>
              </a:ext>
            </a:extLst>
          </p:cNvPr>
          <p:cNvSpPr txBox="1"/>
          <p:nvPr/>
        </p:nvSpPr>
        <p:spPr>
          <a:xfrm>
            <a:off x="6066135" y="694578"/>
            <a:ext cx="5493020" cy="584775"/>
          </a:xfrm>
          <a:prstGeom prst="rect">
            <a:avLst/>
          </a:prstGeom>
          <a:noFill/>
        </p:spPr>
        <p:txBody>
          <a:bodyPr wrap="square" rtlCol="0">
            <a:spAutoFit/>
          </a:bodyPr>
          <a:lstStyle/>
          <a:p>
            <a:r>
              <a:rPr lang="tr-TR" sz="3200">
                <a:latin typeface="Segoe UI Black" panose="020B0A02040204020203" pitchFamily="34" charset="0"/>
                <a:ea typeface="Segoe UI Black" panose="020B0A02040204020203" pitchFamily="34" charset="0"/>
              </a:rPr>
              <a:t>ROBOTLARIN ƏSAS ROLU</a:t>
            </a:r>
          </a:p>
        </p:txBody>
      </p:sp>
      <p:sp>
        <p:nvSpPr>
          <p:cNvPr id="6" name="TextBox 5">
            <a:extLst>
              <a:ext uri="{FF2B5EF4-FFF2-40B4-BE49-F238E27FC236}">
                <a16:creationId xmlns:a16="http://schemas.microsoft.com/office/drawing/2014/main" id="{2B3C89E5-4E74-11FB-9971-6FA7F398D54D}"/>
              </a:ext>
            </a:extLst>
          </p:cNvPr>
          <p:cNvSpPr txBox="1"/>
          <p:nvPr/>
        </p:nvSpPr>
        <p:spPr>
          <a:xfrm>
            <a:off x="6385449" y="1279353"/>
            <a:ext cx="5173706" cy="2308324"/>
          </a:xfrm>
          <a:prstGeom prst="rect">
            <a:avLst/>
          </a:prstGeom>
          <a:noFill/>
        </p:spPr>
        <p:txBody>
          <a:bodyPr wrap="square" rtlCol="0">
            <a:spAutoFit/>
          </a:bodyPr>
          <a:lstStyle/>
          <a:p>
            <a:pPr marL="342900" indent="-342900">
              <a:buFont typeface="Arial" panose="020B0604020202020204" pitchFamily="34" charset="0"/>
              <a:buChar char="•"/>
            </a:pPr>
            <a:r>
              <a:rPr lang="en-GB" sz="2400" b="1">
                <a:latin typeface="Aptos" panose="020B0004020202020204" pitchFamily="34" charset="0"/>
              </a:rPr>
              <a:t>T</a:t>
            </a:r>
            <a:r>
              <a:rPr lang="tr-TR" sz="2400" b="1">
                <a:latin typeface="Aptos" panose="020B0004020202020204" pitchFamily="34" charset="0"/>
              </a:rPr>
              <a:t>əkrarlanan tapşırıqların yerinə yetirilməsi</a:t>
            </a:r>
            <a:endParaRPr lang="en-GB" sz="2400" b="1">
              <a:latin typeface="Aptos" panose="020B0004020202020204" pitchFamily="34" charset="0"/>
              <a:ea typeface="Segoe UI Black" panose="020B0A02040204020203" pitchFamily="34" charset="0"/>
            </a:endParaRPr>
          </a:p>
          <a:p>
            <a:pPr marL="342900" indent="-342900">
              <a:buFont typeface="Arial" panose="020B0604020202020204" pitchFamily="34" charset="0"/>
              <a:buChar char="•"/>
            </a:pPr>
            <a:r>
              <a:rPr lang="tr-TR" sz="2400" b="1">
                <a:latin typeface="Aptos" panose="020B0004020202020204" pitchFamily="34" charset="0"/>
              </a:rPr>
              <a:t>Məhsuldarlığın Artırılması</a:t>
            </a:r>
            <a:endParaRPr lang="en-GB" sz="2400" b="1">
              <a:latin typeface="Aptos" panose="020B0004020202020204" pitchFamily="34" charset="0"/>
            </a:endParaRPr>
          </a:p>
          <a:p>
            <a:pPr marL="342900" indent="-342900">
              <a:buFont typeface="Arial" panose="020B0604020202020204" pitchFamily="34" charset="0"/>
              <a:buChar char="•"/>
            </a:pPr>
            <a:r>
              <a:rPr lang="tr-TR" sz="2400" b="1">
                <a:latin typeface="Aptos" panose="020B0004020202020204" pitchFamily="34" charset="0"/>
              </a:rPr>
              <a:t>İnsan Resurslarının Əvəz Edilməsi</a:t>
            </a:r>
            <a:endParaRPr lang="en-GB" sz="2400" b="1">
              <a:latin typeface="Aptos" panose="020B0004020202020204" pitchFamily="34" charset="0"/>
            </a:endParaRPr>
          </a:p>
          <a:p>
            <a:pPr marL="342900" indent="-342900">
              <a:buFont typeface="Arial" panose="020B0604020202020204" pitchFamily="34" charset="0"/>
              <a:buChar char="•"/>
            </a:pPr>
            <a:r>
              <a:rPr lang="tr-TR" sz="2400" b="1">
                <a:latin typeface="Aptos" panose="020B0004020202020204" pitchFamily="34" charset="0"/>
              </a:rPr>
              <a:t>Effektiv Resurs İstifadəsi</a:t>
            </a:r>
            <a:endParaRPr lang="tr-TR" sz="2400" b="1">
              <a:latin typeface="Aptos"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346414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75BED09-501D-AE1C-C1C2-AB302B995D0A}"/>
              </a:ext>
            </a:extLst>
          </p:cNvPr>
          <p:cNvSpPr/>
          <p:nvPr/>
        </p:nvSpPr>
        <p:spPr>
          <a:xfrm>
            <a:off x="104908" y="954741"/>
            <a:ext cx="3711386" cy="5688106"/>
          </a:xfrm>
          <a:prstGeom prst="roundRect">
            <a:avLst>
              <a:gd name="adj" fmla="val 685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a:extLst>
              <a:ext uri="{FF2B5EF4-FFF2-40B4-BE49-F238E27FC236}">
                <a16:creationId xmlns:a16="http://schemas.microsoft.com/office/drawing/2014/main" id="{6BEA1F38-A186-3959-41A1-2819F92DC54D}"/>
              </a:ext>
            </a:extLst>
          </p:cNvPr>
          <p:cNvSpPr txBox="1"/>
          <p:nvPr/>
        </p:nvSpPr>
        <p:spPr>
          <a:xfrm>
            <a:off x="4384595" y="0"/>
            <a:ext cx="3422810" cy="769441"/>
          </a:xfrm>
          <a:prstGeom prst="rect">
            <a:avLst/>
          </a:prstGeom>
          <a:noFill/>
        </p:spPr>
        <p:txBody>
          <a:bodyPr wrap="square" rtlCol="0">
            <a:spAutoFit/>
          </a:bodyPr>
          <a:lstStyle/>
          <a:p>
            <a:r>
              <a:rPr lang="tr-TR" sz="4400" b="1">
                <a:solidFill>
                  <a:schemeClr val="bg1"/>
                </a:solidFill>
                <a:latin typeface="Segoe UI Black" panose="020B0A02040204020203" pitchFamily="34" charset="0"/>
                <a:ea typeface="Segoe UI Black" panose="020B0A02040204020203" pitchFamily="34" charset="0"/>
              </a:rPr>
              <a:t>FAYDALAR</a:t>
            </a:r>
            <a:r>
              <a:rPr lang="az-Latn-AZ" sz="4400" b="1">
                <a:solidFill>
                  <a:schemeClr val="bg1"/>
                </a:solidFill>
                <a:latin typeface="Segoe UI Black" panose="020B0A02040204020203" pitchFamily="34" charset="0"/>
                <a:ea typeface="Segoe UI Black" panose="020B0A02040204020203" pitchFamily="34" charset="0"/>
              </a:rPr>
              <a:t>I</a:t>
            </a:r>
            <a:endParaRPr lang="tr-TR" sz="4400" b="1">
              <a:solidFill>
                <a:schemeClr val="bg1"/>
              </a:solidFill>
              <a:latin typeface="Segoe UI Black" panose="020B0A02040204020203" pitchFamily="34" charset="0"/>
              <a:ea typeface="Segoe UI Black" panose="020B0A02040204020203" pitchFamily="34" charset="0"/>
            </a:endParaRPr>
          </a:p>
        </p:txBody>
      </p:sp>
      <p:sp>
        <p:nvSpPr>
          <p:cNvPr id="17" name="TextBox 16">
            <a:extLst>
              <a:ext uri="{FF2B5EF4-FFF2-40B4-BE49-F238E27FC236}">
                <a16:creationId xmlns:a16="http://schemas.microsoft.com/office/drawing/2014/main" id="{1171F7DD-0DCA-AE65-ECB2-40DDBB30F6F0}"/>
              </a:ext>
            </a:extLst>
          </p:cNvPr>
          <p:cNvSpPr txBox="1"/>
          <p:nvPr/>
        </p:nvSpPr>
        <p:spPr>
          <a:xfrm>
            <a:off x="198990" y="1025079"/>
            <a:ext cx="2633866" cy="954107"/>
          </a:xfrm>
          <a:prstGeom prst="rect">
            <a:avLst/>
          </a:prstGeom>
          <a:noFill/>
        </p:spPr>
        <p:txBody>
          <a:bodyPr wrap="square" rtlCol="0">
            <a:spAutoFit/>
          </a:bodyPr>
          <a:lstStyle/>
          <a:p>
            <a:r>
              <a:rPr lang="az-Latn-AZ" sz="2800" b="1">
                <a:solidFill>
                  <a:schemeClr val="bg1"/>
                </a:solidFill>
                <a:latin typeface="Segoe UI Black" panose="020B0A02040204020203" pitchFamily="34" charset="0"/>
                <a:ea typeface="Segoe UI Black" panose="020B0A02040204020203" pitchFamily="34" charset="0"/>
              </a:rPr>
              <a:t>Yüksək </a:t>
            </a:r>
          </a:p>
          <a:p>
            <a:r>
              <a:rPr lang="az-Latn-AZ" sz="2800" b="1">
                <a:solidFill>
                  <a:schemeClr val="bg1"/>
                </a:solidFill>
                <a:latin typeface="Segoe UI Black" panose="020B0A02040204020203" pitchFamily="34" charset="0"/>
                <a:ea typeface="Segoe UI Black" panose="020B0A02040204020203" pitchFamily="34" charset="0"/>
              </a:rPr>
              <a:t>Məhsuldarlıq</a:t>
            </a:r>
            <a:endParaRPr lang="tr-TR" sz="2800" b="1">
              <a:solidFill>
                <a:schemeClr val="bg1"/>
              </a:solidFill>
              <a:latin typeface="Segoe UI Black" panose="020B0A02040204020203" pitchFamily="34" charset="0"/>
              <a:ea typeface="Segoe UI Black" panose="020B0A02040204020203" pitchFamily="34" charset="0"/>
            </a:endParaRPr>
          </a:p>
        </p:txBody>
      </p:sp>
      <p:sp>
        <p:nvSpPr>
          <p:cNvPr id="18" name="TextBox 17">
            <a:extLst>
              <a:ext uri="{FF2B5EF4-FFF2-40B4-BE49-F238E27FC236}">
                <a16:creationId xmlns:a16="http://schemas.microsoft.com/office/drawing/2014/main" id="{B9A868D7-7D28-22F5-AAC4-C76CFF6FCCBB}"/>
              </a:ext>
            </a:extLst>
          </p:cNvPr>
          <p:cNvSpPr txBox="1"/>
          <p:nvPr/>
        </p:nvSpPr>
        <p:spPr>
          <a:xfrm>
            <a:off x="272471" y="2092176"/>
            <a:ext cx="3543834" cy="4154984"/>
          </a:xfrm>
          <a:prstGeom prst="rect">
            <a:avLst/>
          </a:prstGeom>
          <a:noFill/>
        </p:spPr>
        <p:txBody>
          <a:bodyPr wrap="square" rtlCol="0">
            <a:spAutoFit/>
          </a:bodyPr>
          <a:lstStyle/>
          <a:p>
            <a:r>
              <a:rPr lang="tr-TR" sz="2400" b="1">
                <a:solidFill>
                  <a:schemeClr val="bg2"/>
                </a:solidFill>
                <a:latin typeface="Aptos Narrow" panose="020B0004020202020204" pitchFamily="34" charset="0"/>
              </a:rPr>
              <a:t>Sənaye robotları, insan işçi qüvvəsindən daha sürətli və effektiv işləyərək istehsal</a:t>
            </a:r>
            <a:r>
              <a:rPr lang="az-Latn-AZ" sz="2400" b="1">
                <a:solidFill>
                  <a:schemeClr val="bg2"/>
                </a:solidFill>
                <a:latin typeface="Aptos Narrow" panose="020B0004020202020204" pitchFamily="34" charset="0"/>
              </a:rPr>
              <a:t>a</a:t>
            </a:r>
            <a:r>
              <a:rPr lang="tr-TR" sz="2400" b="1">
                <a:solidFill>
                  <a:schemeClr val="bg2"/>
                </a:solidFill>
                <a:latin typeface="Aptos Narrow" panose="020B0004020202020204" pitchFamily="34" charset="0"/>
              </a:rPr>
              <a:t>ın ümumi sürətini artırır. Eyni işi təkrarlayaraq fasiləsiz çalışa bildikləri üçün məhsul daha tez istehsal edilir. Bu, istehsalatın ümumi tutumunu artırır və vaxt itkisinin qarşısını alır.</a:t>
            </a:r>
            <a:endParaRPr lang="tr-TR" sz="2400" b="1">
              <a:solidFill>
                <a:schemeClr val="bg2"/>
              </a:solidFill>
              <a:latin typeface="Aptos Narrow"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227811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0D0D45-6CFE-0D6E-6288-47F0431D2DB7}"/>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7150BC0-576D-AE57-2C28-3FF539E9F955}"/>
              </a:ext>
            </a:extLst>
          </p:cNvPr>
          <p:cNvSpPr/>
          <p:nvPr/>
        </p:nvSpPr>
        <p:spPr>
          <a:xfrm>
            <a:off x="4156531" y="982215"/>
            <a:ext cx="3711386" cy="5688106"/>
          </a:xfrm>
          <a:prstGeom prst="roundRect">
            <a:avLst>
              <a:gd name="adj" fmla="val 6857"/>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a:extLst>
              <a:ext uri="{FF2B5EF4-FFF2-40B4-BE49-F238E27FC236}">
                <a16:creationId xmlns:a16="http://schemas.microsoft.com/office/drawing/2014/main" id="{99402319-3240-24D1-53D0-553A135DAC29}"/>
              </a:ext>
            </a:extLst>
          </p:cNvPr>
          <p:cNvSpPr txBox="1"/>
          <p:nvPr/>
        </p:nvSpPr>
        <p:spPr>
          <a:xfrm>
            <a:off x="4384595" y="0"/>
            <a:ext cx="3422810" cy="769441"/>
          </a:xfrm>
          <a:prstGeom prst="rect">
            <a:avLst/>
          </a:prstGeom>
          <a:noFill/>
        </p:spPr>
        <p:txBody>
          <a:bodyPr wrap="square" rtlCol="0">
            <a:spAutoFit/>
          </a:bodyPr>
          <a:lstStyle/>
          <a:p>
            <a:r>
              <a:rPr lang="tr-TR" sz="4400" b="1">
                <a:solidFill>
                  <a:schemeClr val="bg1"/>
                </a:solidFill>
                <a:latin typeface="Segoe UI Black" panose="020B0A02040204020203" pitchFamily="34" charset="0"/>
                <a:ea typeface="Segoe UI Black" panose="020B0A02040204020203" pitchFamily="34" charset="0"/>
              </a:rPr>
              <a:t>FAYDALAR</a:t>
            </a:r>
            <a:r>
              <a:rPr lang="az-Latn-AZ" sz="4400" b="1">
                <a:solidFill>
                  <a:schemeClr val="bg1"/>
                </a:solidFill>
                <a:latin typeface="Segoe UI Black" panose="020B0A02040204020203" pitchFamily="34" charset="0"/>
                <a:ea typeface="Segoe UI Black" panose="020B0A02040204020203" pitchFamily="34" charset="0"/>
              </a:rPr>
              <a:t>I</a:t>
            </a:r>
            <a:endParaRPr lang="tr-TR" sz="4400" b="1">
              <a:solidFill>
                <a:schemeClr val="bg1"/>
              </a:solidFill>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4C1794FD-F949-8A0F-789D-D42279374142}"/>
              </a:ext>
            </a:extLst>
          </p:cNvPr>
          <p:cNvSpPr txBox="1"/>
          <p:nvPr/>
        </p:nvSpPr>
        <p:spPr>
          <a:xfrm>
            <a:off x="198979" y="1025079"/>
            <a:ext cx="2633866" cy="954107"/>
          </a:xfrm>
          <a:prstGeom prst="rect">
            <a:avLst/>
          </a:prstGeom>
          <a:noFill/>
        </p:spPr>
        <p:txBody>
          <a:bodyPr wrap="square" rtlCol="0">
            <a:spAutoFit/>
          </a:bodyPr>
          <a:lstStyle/>
          <a:p>
            <a:r>
              <a:rPr lang="az-Latn-AZ" sz="2800" b="1">
                <a:solidFill>
                  <a:schemeClr val="bg1">
                    <a:alpha val="30000"/>
                  </a:schemeClr>
                </a:solidFill>
                <a:latin typeface="Segoe UI Black" panose="020B0A02040204020203" pitchFamily="34" charset="0"/>
                <a:ea typeface="Segoe UI Black" panose="020B0A02040204020203" pitchFamily="34" charset="0"/>
              </a:rPr>
              <a:t>Yüksək </a:t>
            </a:r>
          </a:p>
          <a:p>
            <a:r>
              <a:rPr lang="az-Latn-AZ" sz="2800" b="1">
                <a:solidFill>
                  <a:schemeClr val="bg1">
                    <a:alpha val="30000"/>
                  </a:schemeClr>
                </a:solidFill>
                <a:latin typeface="Segoe UI Black" panose="020B0A02040204020203" pitchFamily="34" charset="0"/>
                <a:ea typeface="Segoe UI Black" panose="020B0A02040204020203" pitchFamily="34" charset="0"/>
              </a:rPr>
              <a:t>Məhsuldarlıq</a:t>
            </a:r>
            <a:endParaRPr lang="tr-TR" sz="2800" b="1">
              <a:solidFill>
                <a:schemeClr val="bg1">
                  <a:alpha val="30000"/>
                </a:schemeClr>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0490EDD5-09DC-9D88-5E75-6EC59DEA0B1B}"/>
              </a:ext>
            </a:extLst>
          </p:cNvPr>
          <p:cNvSpPr txBox="1"/>
          <p:nvPr/>
        </p:nvSpPr>
        <p:spPr>
          <a:xfrm>
            <a:off x="272460" y="2092176"/>
            <a:ext cx="3543834" cy="4154984"/>
          </a:xfrm>
          <a:prstGeom prst="rect">
            <a:avLst/>
          </a:prstGeom>
          <a:noFill/>
        </p:spPr>
        <p:txBody>
          <a:bodyPr wrap="square" rtlCol="0">
            <a:spAutoFit/>
          </a:bodyPr>
          <a:lstStyle/>
          <a:p>
            <a:r>
              <a:rPr lang="tr-TR" sz="2400" b="1">
                <a:solidFill>
                  <a:schemeClr val="bg2">
                    <a:alpha val="30000"/>
                  </a:schemeClr>
                </a:solidFill>
                <a:latin typeface="Aptos Narrow" panose="020B0004020202020204" pitchFamily="34" charset="0"/>
              </a:rPr>
              <a:t>Sənaye robotları, insan işçi qüvvəsindən daha sürətli və effektiv işləyərək istehsal</a:t>
            </a:r>
            <a:r>
              <a:rPr lang="az-Latn-AZ" sz="2400" b="1">
                <a:solidFill>
                  <a:schemeClr val="bg2">
                    <a:alpha val="30000"/>
                  </a:schemeClr>
                </a:solidFill>
                <a:latin typeface="Aptos Narrow" panose="020B0004020202020204" pitchFamily="34" charset="0"/>
              </a:rPr>
              <a:t>a</a:t>
            </a:r>
            <a:r>
              <a:rPr lang="tr-TR" sz="2400" b="1">
                <a:solidFill>
                  <a:schemeClr val="bg2">
                    <a:alpha val="30000"/>
                  </a:schemeClr>
                </a:solidFill>
                <a:latin typeface="Aptos Narrow" panose="020B0004020202020204" pitchFamily="34" charset="0"/>
              </a:rPr>
              <a:t>ın ümumi sürətini artırır. Eyni işi təkrarlayaraq fasiləsiz çalışa bildikləri üçün məhsul daha tez istehsal edilir. Bu, istehsalatın ümumi tutumunu artırır və vaxt itkisinin qarşısını alır.</a:t>
            </a:r>
            <a:endParaRPr lang="tr-TR" sz="2400" b="1">
              <a:solidFill>
                <a:schemeClr val="bg2">
                  <a:alpha val="30000"/>
                </a:schemeClr>
              </a:solidFill>
              <a:latin typeface="Aptos Narrow" panose="020B0004020202020204"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28CFEE5E-45ED-D41B-D1F2-090ED0B09F85}"/>
              </a:ext>
            </a:extLst>
          </p:cNvPr>
          <p:cNvSpPr txBox="1"/>
          <p:nvPr/>
        </p:nvSpPr>
        <p:spPr>
          <a:xfrm>
            <a:off x="4384595" y="982215"/>
            <a:ext cx="2633866" cy="954107"/>
          </a:xfrm>
          <a:prstGeom prst="rect">
            <a:avLst/>
          </a:prstGeom>
          <a:noFill/>
        </p:spPr>
        <p:txBody>
          <a:bodyPr wrap="square" rtlCol="0">
            <a:spAutoFit/>
          </a:bodyPr>
          <a:lstStyle/>
          <a:p>
            <a:r>
              <a:rPr lang="az-Latn-AZ" sz="2800" b="1">
                <a:solidFill>
                  <a:schemeClr val="bg1"/>
                </a:solidFill>
                <a:latin typeface="Segoe UI Black" panose="020B0A02040204020203" pitchFamily="34" charset="0"/>
                <a:ea typeface="Segoe UI Black" panose="020B0A02040204020203" pitchFamily="34" charset="0"/>
              </a:rPr>
              <a:t>Keyfiyyətin</a:t>
            </a:r>
          </a:p>
          <a:p>
            <a:r>
              <a:rPr lang="az-Latn-AZ" sz="2800" b="1">
                <a:solidFill>
                  <a:schemeClr val="bg1"/>
                </a:solidFill>
                <a:latin typeface="Segoe UI Black" panose="020B0A02040204020203" pitchFamily="34" charset="0"/>
                <a:ea typeface="Segoe UI Black" panose="020B0A02040204020203" pitchFamily="34" charset="0"/>
              </a:rPr>
              <a:t>Sabitliyi</a:t>
            </a:r>
            <a:endParaRPr lang="tr-TR" sz="2800" b="1">
              <a:solidFill>
                <a:schemeClr val="bg1"/>
              </a:solidFill>
              <a:latin typeface="Segoe UI Black" panose="020B0A02040204020203" pitchFamily="34" charset="0"/>
              <a:ea typeface="Segoe UI Black" panose="020B0A02040204020203" pitchFamily="34" charset="0"/>
            </a:endParaRPr>
          </a:p>
        </p:txBody>
      </p:sp>
      <p:sp>
        <p:nvSpPr>
          <p:cNvPr id="7" name="TextBox 6">
            <a:extLst>
              <a:ext uri="{FF2B5EF4-FFF2-40B4-BE49-F238E27FC236}">
                <a16:creationId xmlns:a16="http://schemas.microsoft.com/office/drawing/2014/main" id="{D9030254-EC7B-98EB-98F2-5AE3590663A3}"/>
              </a:ext>
            </a:extLst>
          </p:cNvPr>
          <p:cNvSpPr txBox="1"/>
          <p:nvPr/>
        </p:nvSpPr>
        <p:spPr>
          <a:xfrm>
            <a:off x="4324083" y="1936321"/>
            <a:ext cx="3543834" cy="4524315"/>
          </a:xfrm>
          <a:prstGeom prst="rect">
            <a:avLst/>
          </a:prstGeom>
          <a:noFill/>
        </p:spPr>
        <p:txBody>
          <a:bodyPr wrap="square" rtlCol="0">
            <a:spAutoFit/>
          </a:bodyPr>
          <a:lstStyle/>
          <a:p>
            <a:r>
              <a:rPr lang="tr-TR" sz="2400" b="1">
                <a:solidFill>
                  <a:schemeClr val="bg1"/>
                </a:solidFill>
                <a:latin typeface="Aptos Narrow" panose="020B0004020202020204" pitchFamily="34" charset="0"/>
              </a:rPr>
              <a:t>Robotlar, eyni tapşırığı eyni dəqiqliklə yerinə yetirərək məhsulun keyfiyyətinin yüksək və sabit qalmasını təmin edir. İnsan səhvlərini minimuma endirərək, hər bir məhsulun standartlara uyğun olaraq istehsal olmasını təmin edir. Bu da məhsulun etibarlılığını və tələbatını artırır.</a:t>
            </a:r>
            <a:endParaRPr lang="tr-TR" sz="2400" b="1">
              <a:solidFill>
                <a:schemeClr val="bg1"/>
              </a:solidFill>
              <a:latin typeface="Aptos Narrow"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91400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0EA535-27F7-5C93-33EF-FFA67365F2B3}"/>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1BC6F29-4E2F-FA7C-BF73-8576113E7D3A}"/>
              </a:ext>
            </a:extLst>
          </p:cNvPr>
          <p:cNvSpPr/>
          <p:nvPr/>
        </p:nvSpPr>
        <p:spPr>
          <a:xfrm>
            <a:off x="8247271" y="977448"/>
            <a:ext cx="3711386" cy="5688106"/>
          </a:xfrm>
          <a:prstGeom prst="roundRect">
            <a:avLst>
              <a:gd name="adj" fmla="val 6857"/>
            </a:avLst>
          </a:prstGeom>
          <a:gradFill flip="none" rotWithShape="1">
            <a:gsLst>
              <a:gs pos="0">
                <a:schemeClr val="accent5">
                  <a:lumMod val="40000"/>
                  <a:lumOff val="60000"/>
                </a:schemeClr>
              </a:gs>
              <a:gs pos="21000">
                <a:srgbClr val="7030A0"/>
              </a:gs>
              <a:gs pos="68000">
                <a:schemeClr val="accent5">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a:extLst>
              <a:ext uri="{FF2B5EF4-FFF2-40B4-BE49-F238E27FC236}">
                <a16:creationId xmlns:a16="http://schemas.microsoft.com/office/drawing/2014/main" id="{2D76F934-8FE4-2A8F-87CE-CAE8C7855AAC}"/>
              </a:ext>
            </a:extLst>
          </p:cNvPr>
          <p:cNvSpPr txBox="1"/>
          <p:nvPr/>
        </p:nvSpPr>
        <p:spPr>
          <a:xfrm>
            <a:off x="4384595" y="0"/>
            <a:ext cx="3422810" cy="769441"/>
          </a:xfrm>
          <a:prstGeom prst="rect">
            <a:avLst/>
          </a:prstGeom>
          <a:noFill/>
        </p:spPr>
        <p:txBody>
          <a:bodyPr wrap="square" rtlCol="0">
            <a:spAutoFit/>
          </a:bodyPr>
          <a:lstStyle/>
          <a:p>
            <a:r>
              <a:rPr lang="tr-TR" sz="4400" b="1">
                <a:solidFill>
                  <a:schemeClr val="bg1"/>
                </a:solidFill>
                <a:latin typeface="Segoe UI Black" panose="020B0A02040204020203" pitchFamily="34" charset="0"/>
                <a:ea typeface="Segoe UI Black" panose="020B0A02040204020203" pitchFamily="34" charset="0"/>
              </a:rPr>
              <a:t>FAYDALAR</a:t>
            </a:r>
            <a:r>
              <a:rPr lang="az-Latn-AZ" sz="4400" b="1">
                <a:solidFill>
                  <a:schemeClr val="bg1"/>
                </a:solidFill>
                <a:latin typeface="Segoe UI Black" panose="020B0A02040204020203" pitchFamily="34" charset="0"/>
                <a:ea typeface="Segoe UI Black" panose="020B0A02040204020203" pitchFamily="34" charset="0"/>
              </a:rPr>
              <a:t>I</a:t>
            </a:r>
            <a:endParaRPr lang="tr-TR" sz="4400" b="1">
              <a:solidFill>
                <a:schemeClr val="bg1"/>
              </a:solidFill>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E66F457E-0A0F-A301-AAF0-9F1E9D657B61}"/>
              </a:ext>
            </a:extLst>
          </p:cNvPr>
          <p:cNvSpPr txBox="1"/>
          <p:nvPr/>
        </p:nvSpPr>
        <p:spPr>
          <a:xfrm>
            <a:off x="198979" y="1025079"/>
            <a:ext cx="2633866" cy="954107"/>
          </a:xfrm>
          <a:prstGeom prst="rect">
            <a:avLst/>
          </a:prstGeom>
          <a:noFill/>
        </p:spPr>
        <p:txBody>
          <a:bodyPr wrap="square" rtlCol="0">
            <a:spAutoFit/>
          </a:bodyPr>
          <a:lstStyle/>
          <a:p>
            <a:r>
              <a:rPr lang="az-Latn-AZ" sz="2800" b="1">
                <a:solidFill>
                  <a:schemeClr val="bg1">
                    <a:alpha val="30000"/>
                  </a:schemeClr>
                </a:solidFill>
                <a:latin typeface="Segoe UI Black" panose="020B0A02040204020203" pitchFamily="34" charset="0"/>
                <a:ea typeface="Segoe UI Black" panose="020B0A02040204020203" pitchFamily="34" charset="0"/>
              </a:rPr>
              <a:t>Yüksək </a:t>
            </a:r>
          </a:p>
          <a:p>
            <a:r>
              <a:rPr lang="az-Latn-AZ" sz="2800" b="1">
                <a:solidFill>
                  <a:schemeClr val="bg1">
                    <a:alpha val="30000"/>
                  </a:schemeClr>
                </a:solidFill>
                <a:latin typeface="Segoe UI Black" panose="020B0A02040204020203" pitchFamily="34" charset="0"/>
                <a:ea typeface="Segoe UI Black" panose="020B0A02040204020203" pitchFamily="34" charset="0"/>
              </a:rPr>
              <a:t>Məhsuldarlıq</a:t>
            </a:r>
            <a:endParaRPr lang="tr-TR" sz="2800" b="1">
              <a:solidFill>
                <a:schemeClr val="bg1">
                  <a:alpha val="30000"/>
                </a:schemeClr>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551F7570-6C5D-3057-796B-E668EF39B2ED}"/>
              </a:ext>
            </a:extLst>
          </p:cNvPr>
          <p:cNvSpPr txBox="1"/>
          <p:nvPr/>
        </p:nvSpPr>
        <p:spPr>
          <a:xfrm>
            <a:off x="272460" y="2092176"/>
            <a:ext cx="3543834" cy="4154984"/>
          </a:xfrm>
          <a:prstGeom prst="rect">
            <a:avLst/>
          </a:prstGeom>
          <a:noFill/>
        </p:spPr>
        <p:txBody>
          <a:bodyPr wrap="square" rtlCol="0">
            <a:spAutoFit/>
          </a:bodyPr>
          <a:lstStyle/>
          <a:p>
            <a:r>
              <a:rPr lang="tr-TR" sz="2400" b="1">
                <a:solidFill>
                  <a:schemeClr val="bg2">
                    <a:alpha val="30000"/>
                  </a:schemeClr>
                </a:solidFill>
                <a:latin typeface="Aptos Narrow" panose="020B0004020202020204" pitchFamily="34" charset="0"/>
              </a:rPr>
              <a:t>Sənaye robotları, insan işçi qüvvəsindən daha sürətli və effektiv işləyərək istehsal</a:t>
            </a:r>
            <a:r>
              <a:rPr lang="az-Latn-AZ" sz="2400" b="1">
                <a:solidFill>
                  <a:schemeClr val="bg2">
                    <a:alpha val="30000"/>
                  </a:schemeClr>
                </a:solidFill>
                <a:latin typeface="Aptos Narrow" panose="020B0004020202020204" pitchFamily="34" charset="0"/>
              </a:rPr>
              <a:t>a</a:t>
            </a:r>
            <a:r>
              <a:rPr lang="tr-TR" sz="2400" b="1">
                <a:solidFill>
                  <a:schemeClr val="bg2">
                    <a:alpha val="30000"/>
                  </a:schemeClr>
                </a:solidFill>
                <a:latin typeface="Aptos Narrow" panose="020B0004020202020204" pitchFamily="34" charset="0"/>
              </a:rPr>
              <a:t>ın ümumi sürətini artırır. Eyni işi təkrarlayaraq fasiləsiz çalışa bildikləri üçün məhsul daha tez istehsal edilir. Bu, istehsalatın ümumi tutumunu artırır və vaxt itkisinin qarşısını alır.</a:t>
            </a:r>
            <a:endParaRPr lang="tr-TR" sz="2400" b="1">
              <a:solidFill>
                <a:schemeClr val="bg2">
                  <a:alpha val="30000"/>
                </a:schemeClr>
              </a:solidFill>
              <a:latin typeface="Aptos Narrow" panose="020B0004020202020204"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CB02EC31-D6E9-A7CB-799C-C9C3EC8244BD}"/>
              </a:ext>
            </a:extLst>
          </p:cNvPr>
          <p:cNvSpPr txBox="1"/>
          <p:nvPr/>
        </p:nvSpPr>
        <p:spPr>
          <a:xfrm>
            <a:off x="4384595" y="982215"/>
            <a:ext cx="2633866" cy="954107"/>
          </a:xfrm>
          <a:prstGeom prst="rect">
            <a:avLst/>
          </a:prstGeom>
          <a:noFill/>
        </p:spPr>
        <p:txBody>
          <a:bodyPr wrap="square" rtlCol="0">
            <a:spAutoFit/>
          </a:bodyPr>
          <a:lstStyle/>
          <a:p>
            <a:r>
              <a:rPr lang="az-Latn-AZ" sz="2800" b="1">
                <a:solidFill>
                  <a:schemeClr val="bg1">
                    <a:alpha val="30000"/>
                  </a:schemeClr>
                </a:solidFill>
                <a:latin typeface="Segoe UI Black" panose="020B0A02040204020203" pitchFamily="34" charset="0"/>
                <a:ea typeface="Segoe UI Black" panose="020B0A02040204020203" pitchFamily="34" charset="0"/>
              </a:rPr>
              <a:t>Keyfiyyətin</a:t>
            </a:r>
          </a:p>
          <a:p>
            <a:r>
              <a:rPr lang="az-Latn-AZ" sz="2800" b="1">
                <a:solidFill>
                  <a:schemeClr val="bg1">
                    <a:alpha val="30000"/>
                  </a:schemeClr>
                </a:solidFill>
                <a:latin typeface="Segoe UI Black" panose="020B0A02040204020203" pitchFamily="34" charset="0"/>
                <a:ea typeface="Segoe UI Black" panose="020B0A02040204020203" pitchFamily="34" charset="0"/>
              </a:rPr>
              <a:t>Sabitliyi</a:t>
            </a:r>
            <a:endParaRPr lang="tr-TR" sz="2800" b="1">
              <a:solidFill>
                <a:schemeClr val="bg1">
                  <a:alpha val="30000"/>
                </a:schemeClr>
              </a:solidFill>
              <a:latin typeface="Segoe UI Black" panose="020B0A02040204020203" pitchFamily="34" charset="0"/>
              <a:ea typeface="Segoe UI Black" panose="020B0A02040204020203" pitchFamily="34" charset="0"/>
            </a:endParaRPr>
          </a:p>
        </p:txBody>
      </p:sp>
      <p:sp>
        <p:nvSpPr>
          <p:cNvPr id="7" name="TextBox 6">
            <a:extLst>
              <a:ext uri="{FF2B5EF4-FFF2-40B4-BE49-F238E27FC236}">
                <a16:creationId xmlns:a16="http://schemas.microsoft.com/office/drawing/2014/main" id="{21F06A0D-E6A5-CD2E-D87A-BBB6DA281134}"/>
              </a:ext>
            </a:extLst>
          </p:cNvPr>
          <p:cNvSpPr txBox="1"/>
          <p:nvPr/>
        </p:nvSpPr>
        <p:spPr>
          <a:xfrm>
            <a:off x="4324083" y="1936321"/>
            <a:ext cx="3543834" cy="4524315"/>
          </a:xfrm>
          <a:prstGeom prst="rect">
            <a:avLst/>
          </a:prstGeom>
          <a:noFill/>
        </p:spPr>
        <p:txBody>
          <a:bodyPr wrap="square" rtlCol="0">
            <a:spAutoFit/>
          </a:bodyPr>
          <a:lstStyle/>
          <a:p>
            <a:r>
              <a:rPr lang="tr-TR" sz="2400" b="1">
                <a:solidFill>
                  <a:schemeClr val="bg1">
                    <a:alpha val="30000"/>
                  </a:schemeClr>
                </a:solidFill>
                <a:latin typeface="Aptos Narrow" panose="020B0004020202020204" pitchFamily="34" charset="0"/>
              </a:rPr>
              <a:t>Robotlar, eyni tapşırığı eyni dəqiqliklə yerinə yetirərək məhsulun keyfiyyətinin yüksək və sabit qalmasını təmin edir. İnsan səhvlərini minimuma endirərək, hər bir məhsulun standartlara uyğun olaraq istehsal olmasını təmin edir. Bu da məhsulun etibarlılığını və tələbatını artırır.</a:t>
            </a:r>
            <a:endParaRPr lang="tr-TR" sz="2400" b="1">
              <a:solidFill>
                <a:schemeClr val="bg1">
                  <a:alpha val="30000"/>
                </a:schemeClr>
              </a:solidFill>
              <a:latin typeface="Aptos Narrow" panose="020B0004020202020204" pitchFamily="34" charset="0"/>
              <a:ea typeface="Segoe UI Black" panose="020B0A02040204020203" pitchFamily="34" charset="0"/>
            </a:endParaRPr>
          </a:p>
        </p:txBody>
      </p:sp>
      <p:sp>
        <p:nvSpPr>
          <p:cNvPr id="11" name="TextBox 10">
            <a:extLst>
              <a:ext uri="{FF2B5EF4-FFF2-40B4-BE49-F238E27FC236}">
                <a16:creationId xmlns:a16="http://schemas.microsoft.com/office/drawing/2014/main" id="{1309A4F6-7ACD-5D2D-8CF5-558AC095D0B7}"/>
              </a:ext>
            </a:extLst>
          </p:cNvPr>
          <p:cNvSpPr txBox="1"/>
          <p:nvPr/>
        </p:nvSpPr>
        <p:spPr>
          <a:xfrm>
            <a:off x="8423215" y="977448"/>
            <a:ext cx="3598754" cy="954107"/>
          </a:xfrm>
          <a:prstGeom prst="rect">
            <a:avLst/>
          </a:prstGeom>
          <a:noFill/>
        </p:spPr>
        <p:txBody>
          <a:bodyPr wrap="square" rtlCol="0">
            <a:spAutoFit/>
          </a:bodyPr>
          <a:lstStyle/>
          <a:p>
            <a:r>
              <a:rPr lang="az-Latn-AZ" sz="2800" b="1">
                <a:solidFill>
                  <a:schemeClr val="bg1"/>
                </a:solidFill>
                <a:latin typeface="Segoe UI Black" panose="020B0A02040204020203" pitchFamily="34" charset="0"/>
                <a:ea typeface="Segoe UI Black" panose="020B0A02040204020203" pitchFamily="34" charset="0"/>
              </a:rPr>
              <a:t>Qısa İstehsalat Dövriyyəsi</a:t>
            </a:r>
            <a:endParaRPr lang="tr-TR" sz="2800" b="1">
              <a:solidFill>
                <a:schemeClr val="bg1"/>
              </a:solidFill>
              <a:latin typeface="Segoe UI Black" panose="020B0A02040204020203"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D0B83848-CA40-FD41-36F1-A0B79EC873C6}"/>
              </a:ext>
            </a:extLst>
          </p:cNvPr>
          <p:cNvSpPr txBox="1"/>
          <p:nvPr/>
        </p:nvSpPr>
        <p:spPr>
          <a:xfrm>
            <a:off x="8362703" y="1931554"/>
            <a:ext cx="3630318" cy="4524315"/>
          </a:xfrm>
          <a:prstGeom prst="rect">
            <a:avLst/>
          </a:prstGeom>
          <a:noFill/>
        </p:spPr>
        <p:txBody>
          <a:bodyPr wrap="square" rtlCol="0">
            <a:spAutoFit/>
          </a:bodyPr>
          <a:lstStyle/>
          <a:p>
            <a:r>
              <a:rPr lang="tr-TR" sz="2400" b="1">
                <a:solidFill>
                  <a:schemeClr val="bg1"/>
                </a:solidFill>
                <a:latin typeface="Aptos Narrow" panose="020B0004020202020204" pitchFamily="34" charset="0"/>
              </a:rPr>
              <a:t>Robotların sürətli və fasiləsiz işləməsi istehsal prosesinin ümumi vaxtını azaldır. Həmçinin, robotların avtomatik olaraq müxtəlif vəzifələri yerinə yetirməsi, istehsalat dövrünü daha sürətli tamamlayır</a:t>
            </a:r>
            <a:r>
              <a:rPr lang="az-Latn-AZ" sz="2400" b="1">
                <a:solidFill>
                  <a:schemeClr val="bg1"/>
                </a:solidFill>
                <a:latin typeface="Aptos Narrow" panose="020B0004020202020204" pitchFamily="34" charset="0"/>
              </a:rPr>
              <a:t>. </a:t>
            </a:r>
            <a:r>
              <a:rPr lang="tr-TR" sz="2400" b="1">
                <a:solidFill>
                  <a:schemeClr val="bg1"/>
                </a:solidFill>
                <a:latin typeface="Aptos Narrow" panose="020B0004020202020204" pitchFamily="34" charset="0"/>
              </a:rPr>
              <a:t>Bu, rəqabətə üstünlük verir və daha sürətli gəlir əldə etməyə imkan yaradır.</a:t>
            </a:r>
            <a:endParaRPr lang="tr-TR" sz="2400" b="1">
              <a:solidFill>
                <a:schemeClr val="bg1"/>
              </a:solidFill>
              <a:latin typeface="Aptos Narrow"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398010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44FE6-29B3-3599-2AE4-AAFB67298020}"/>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C8177CF2-30EB-725A-5A77-DD2EC2C96705}"/>
              </a:ext>
            </a:extLst>
          </p:cNvPr>
          <p:cNvSpPr/>
          <p:nvPr/>
        </p:nvSpPr>
        <p:spPr>
          <a:xfrm>
            <a:off x="593428" y="1497409"/>
            <a:ext cx="1375569"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4" name="Text 2">
            <a:extLst>
              <a:ext uri="{FF2B5EF4-FFF2-40B4-BE49-F238E27FC236}">
                <a16:creationId xmlns:a16="http://schemas.microsoft.com/office/drawing/2014/main" id="{4AA51204-FD54-7206-0E9C-67A9E8164F02}"/>
              </a:ext>
            </a:extLst>
          </p:cNvPr>
          <p:cNvSpPr/>
          <p:nvPr/>
        </p:nvSpPr>
        <p:spPr>
          <a:xfrm>
            <a:off x="762894" y="1823245"/>
            <a:ext cx="7500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1</a:t>
            </a:r>
            <a:endParaRPr lang="en-US" sz="1667" dirty="0"/>
          </a:p>
        </p:txBody>
      </p:sp>
      <p:sp>
        <p:nvSpPr>
          <p:cNvPr id="5" name="Text 3">
            <a:extLst>
              <a:ext uri="{FF2B5EF4-FFF2-40B4-BE49-F238E27FC236}">
                <a16:creationId xmlns:a16="http://schemas.microsoft.com/office/drawing/2014/main" id="{8E500DEE-2A3C-E8C9-02A5-CF92E351C7ED}"/>
              </a:ext>
            </a:extLst>
          </p:cNvPr>
          <p:cNvSpPr/>
          <p:nvPr/>
        </p:nvSpPr>
        <p:spPr>
          <a:xfrm>
            <a:off x="2138462" y="1666876"/>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Qiymətlər</a:t>
            </a:r>
            <a:endParaRPr lang="en-US" sz="2800" dirty="0">
              <a:latin typeface="Segoe UI Black" panose="020B0A02040204020203" pitchFamily="34" charset="0"/>
              <a:ea typeface="Segoe UI Black" panose="020B0A02040204020203" pitchFamily="34" charset="0"/>
            </a:endParaRPr>
          </a:p>
        </p:txBody>
      </p:sp>
      <p:sp>
        <p:nvSpPr>
          <p:cNvPr id="6" name="Text 4">
            <a:extLst>
              <a:ext uri="{FF2B5EF4-FFF2-40B4-BE49-F238E27FC236}">
                <a16:creationId xmlns:a16="http://schemas.microsoft.com/office/drawing/2014/main" id="{823EE92D-116C-EAE5-4F18-43E3D8D41147}"/>
              </a:ext>
            </a:extLst>
          </p:cNvPr>
          <p:cNvSpPr/>
          <p:nvPr/>
        </p:nvSpPr>
        <p:spPr>
          <a:xfrm>
            <a:off x="2138462" y="2089017"/>
            <a:ext cx="6621760" cy="271264"/>
          </a:xfrm>
          <a:prstGeom prst="rect">
            <a:avLst/>
          </a:prstGeom>
          <a:noFill/>
          <a:ln/>
        </p:spPr>
        <p:txBody>
          <a:bodyPr wrap="none" lIns="0" tIns="0" rIns="0" bIns="0" rtlCol="0" anchor="t"/>
          <a:lstStyle/>
          <a:p>
            <a:pPr>
              <a:lnSpc>
                <a:spcPts val="2125"/>
              </a:lnSpc>
            </a:pPr>
            <a:r>
              <a:rPr lang="en-US" b="1">
                <a:solidFill>
                  <a:srgbClr val="EEEFF5"/>
                </a:solidFill>
                <a:latin typeface="Aptos" panose="020B0004020202020204" pitchFamily="34" charset="0"/>
                <a:ea typeface="Montserrat" pitchFamily="34" charset="-122"/>
                <a:cs typeface="Montserrat" pitchFamily="34" charset="-120"/>
              </a:rPr>
              <a:t>Robotlara ilkin investisiya yüksək ola bilər, bunun üçün ehtiyat xərc-mənfəət analizi tələb olunur.</a:t>
            </a:r>
            <a:endParaRPr lang="en-US" b="1" dirty="0">
              <a:latin typeface="Aptos" panose="020B0004020202020204" pitchFamily="34" charset="0"/>
            </a:endParaRPr>
          </a:p>
        </p:txBody>
      </p:sp>
      <p:sp>
        <p:nvSpPr>
          <p:cNvPr id="8" name="Shape 6">
            <a:extLst>
              <a:ext uri="{FF2B5EF4-FFF2-40B4-BE49-F238E27FC236}">
                <a16:creationId xmlns:a16="http://schemas.microsoft.com/office/drawing/2014/main" id="{F4AE79DA-79E6-C692-91CF-CB72FEBDC07E}"/>
              </a:ext>
            </a:extLst>
          </p:cNvPr>
          <p:cNvSpPr/>
          <p:nvPr/>
        </p:nvSpPr>
        <p:spPr>
          <a:xfrm>
            <a:off x="593427" y="2572941"/>
            <a:ext cx="2751237"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9" name="Text 7">
            <a:extLst>
              <a:ext uri="{FF2B5EF4-FFF2-40B4-BE49-F238E27FC236}">
                <a16:creationId xmlns:a16="http://schemas.microsoft.com/office/drawing/2014/main" id="{B7140FEE-4842-DA8B-9514-91357250BBC3}"/>
              </a:ext>
            </a:extLst>
          </p:cNvPr>
          <p:cNvSpPr/>
          <p:nvPr/>
        </p:nvSpPr>
        <p:spPr>
          <a:xfrm>
            <a:off x="762894" y="2898775"/>
            <a:ext cx="118666"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2</a:t>
            </a:r>
            <a:endParaRPr lang="en-US" sz="1667" dirty="0"/>
          </a:p>
        </p:txBody>
      </p:sp>
      <p:sp>
        <p:nvSpPr>
          <p:cNvPr id="10" name="Text 8">
            <a:extLst>
              <a:ext uri="{FF2B5EF4-FFF2-40B4-BE49-F238E27FC236}">
                <a16:creationId xmlns:a16="http://schemas.microsoft.com/office/drawing/2014/main" id="{73E688D7-B16A-CB30-4EA7-F202A9A6E9DE}"/>
              </a:ext>
            </a:extLst>
          </p:cNvPr>
          <p:cNvSpPr/>
          <p:nvPr/>
        </p:nvSpPr>
        <p:spPr>
          <a:xfrm>
            <a:off x="3514130" y="2742407"/>
            <a:ext cx="2231033" cy="278904"/>
          </a:xfrm>
          <a:prstGeom prst="rect">
            <a:avLst/>
          </a:prstGeom>
          <a:noFill/>
          <a:ln/>
        </p:spPr>
        <p:txBody>
          <a:bodyPr wrap="none" lIns="0" tIns="0" rIns="0" bIns="0" rtlCol="0" anchor="t"/>
          <a:lstStyle/>
          <a:p>
            <a:pPr>
              <a:lnSpc>
                <a:spcPts val="2167"/>
              </a:lnSpc>
            </a:pPr>
            <a:r>
              <a:rPr lang="az-Latn-AZ" sz="2800">
                <a:solidFill>
                  <a:schemeClr val="bg1"/>
                </a:solidFill>
                <a:latin typeface="Segoe UI Black" panose="020B0A02040204020203" pitchFamily="34" charset="0"/>
                <a:ea typeface="Segoe UI Black" panose="020B0A02040204020203" pitchFamily="34" charset="0"/>
              </a:rPr>
              <a:t>Programlaşdırma</a:t>
            </a:r>
            <a:endParaRPr lang="en-US" sz="2800" dirty="0">
              <a:solidFill>
                <a:schemeClr val="bg1"/>
              </a:solidFill>
              <a:latin typeface="Segoe UI Black" panose="020B0A02040204020203" pitchFamily="34" charset="0"/>
              <a:ea typeface="Segoe UI Black" panose="020B0A02040204020203" pitchFamily="34" charset="0"/>
            </a:endParaRPr>
          </a:p>
        </p:txBody>
      </p:sp>
      <p:sp>
        <p:nvSpPr>
          <p:cNvPr id="11" name="Text 9">
            <a:extLst>
              <a:ext uri="{FF2B5EF4-FFF2-40B4-BE49-F238E27FC236}">
                <a16:creationId xmlns:a16="http://schemas.microsoft.com/office/drawing/2014/main" id="{1D8DA7A5-4EB8-86E2-C60A-EF79C6521538}"/>
              </a:ext>
            </a:extLst>
          </p:cNvPr>
          <p:cNvSpPr/>
          <p:nvPr/>
        </p:nvSpPr>
        <p:spPr>
          <a:xfrm>
            <a:off x="3514130" y="3017818"/>
            <a:ext cx="7607796" cy="271264"/>
          </a:xfrm>
          <a:prstGeom prst="rect">
            <a:avLst/>
          </a:prstGeom>
          <a:noFill/>
          <a:ln/>
        </p:spPr>
        <p:txBody>
          <a:bodyPr wrap="non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Robotlar peşəkar mühəndislərdən onları proqramlaşdırmalarını tələb edir, bu isə </a:t>
            </a:r>
            <a:endParaRPr lang="az-Latn-AZ" sz="1600" b="1">
              <a:solidFill>
                <a:srgbClr val="EEEFF5"/>
              </a:solidFill>
              <a:latin typeface="Aptos" panose="020B0004020202020204" pitchFamily="34" charset="0"/>
              <a:ea typeface="Montserrat" pitchFamily="34" charset="-122"/>
              <a:cs typeface="Montserrat" pitchFamily="34" charset="-120"/>
            </a:endParaRPr>
          </a:p>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xüsusi təcrübəni zəruri edir.</a:t>
            </a:r>
            <a:endParaRPr lang="en-US" sz="1600" b="1" dirty="0">
              <a:latin typeface="Aptos" panose="020B0004020202020204" pitchFamily="34" charset="0"/>
            </a:endParaRPr>
          </a:p>
        </p:txBody>
      </p:sp>
      <p:sp>
        <p:nvSpPr>
          <p:cNvPr id="13" name="Shape 11">
            <a:extLst>
              <a:ext uri="{FF2B5EF4-FFF2-40B4-BE49-F238E27FC236}">
                <a16:creationId xmlns:a16="http://schemas.microsoft.com/office/drawing/2014/main" id="{9A9F87BF-3A31-2479-584F-8A66056E13CF}"/>
              </a:ext>
            </a:extLst>
          </p:cNvPr>
          <p:cNvSpPr/>
          <p:nvPr/>
        </p:nvSpPr>
        <p:spPr>
          <a:xfrm>
            <a:off x="593428" y="3648472"/>
            <a:ext cx="4126905"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4" name="Text 12">
            <a:extLst>
              <a:ext uri="{FF2B5EF4-FFF2-40B4-BE49-F238E27FC236}">
                <a16:creationId xmlns:a16="http://schemas.microsoft.com/office/drawing/2014/main" id="{993E4B63-CE1D-BE29-7588-64A61D64216C}"/>
              </a:ext>
            </a:extLst>
          </p:cNvPr>
          <p:cNvSpPr/>
          <p:nvPr/>
        </p:nvSpPr>
        <p:spPr>
          <a:xfrm>
            <a:off x="762894" y="4109939"/>
            <a:ext cx="11439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3</a:t>
            </a:r>
            <a:endParaRPr lang="en-US" sz="1667" dirty="0"/>
          </a:p>
        </p:txBody>
      </p:sp>
      <p:sp>
        <p:nvSpPr>
          <p:cNvPr id="15" name="Text 13">
            <a:extLst>
              <a:ext uri="{FF2B5EF4-FFF2-40B4-BE49-F238E27FC236}">
                <a16:creationId xmlns:a16="http://schemas.microsoft.com/office/drawing/2014/main" id="{4EA362BC-08D2-9743-98DC-E4FE574DE712}"/>
              </a:ext>
            </a:extLst>
          </p:cNvPr>
          <p:cNvSpPr/>
          <p:nvPr/>
        </p:nvSpPr>
        <p:spPr>
          <a:xfrm>
            <a:off x="4889798" y="3817938"/>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cs typeface="Barlow Bold" pitchFamily="34" charset="-120"/>
              </a:rPr>
              <a:t>Təhlükəsizlik</a:t>
            </a:r>
            <a:endParaRPr lang="en-US" sz="2800" dirty="0">
              <a:latin typeface="Segoe UI Black" panose="020B0A02040204020203" pitchFamily="34" charset="0"/>
              <a:ea typeface="Segoe UI Black" panose="020B0A02040204020203" pitchFamily="34" charset="0"/>
            </a:endParaRPr>
          </a:p>
        </p:txBody>
      </p:sp>
      <p:sp>
        <p:nvSpPr>
          <p:cNvPr id="16" name="Text 14">
            <a:extLst>
              <a:ext uri="{FF2B5EF4-FFF2-40B4-BE49-F238E27FC236}">
                <a16:creationId xmlns:a16="http://schemas.microsoft.com/office/drawing/2014/main" id="{D9202A34-BC47-43DC-4682-04028598B43A}"/>
              </a:ext>
            </a:extLst>
          </p:cNvPr>
          <p:cNvSpPr/>
          <p:nvPr/>
        </p:nvSpPr>
        <p:spPr>
          <a:xfrm>
            <a:off x="4889798" y="4198541"/>
            <a:ext cx="6539309"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 təhlükəsizliyinin təmin edilməsi ən vacib məsələdir. İnsan-robot əməkdaşlığı üçün ciddi protokollar lazımdır.</a:t>
            </a:r>
            <a:endParaRPr lang="en-US" sz="1600" b="1" dirty="0">
              <a:latin typeface="Aptos" panose="020B0004020202020204" pitchFamily="34" charset="0"/>
            </a:endParaRPr>
          </a:p>
        </p:txBody>
      </p:sp>
      <p:sp>
        <p:nvSpPr>
          <p:cNvPr id="18" name="Shape 16">
            <a:extLst>
              <a:ext uri="{FF2B5EF4-FFF2-40B4-BE49-F238E27FC236}">
                <a16:creationId xmlns:a16="http://schemas.microsoft.com/office/drawing/2014/main" id="{0C0E00E2-4ED7-B5F0-23A4-FE154119C631}"/>
              </a:ext>
            </a:extLst>
          </p:cNvPr>
          <p:cNvSpPr/>
          <p:nvPr/>
        </p:nvSpPr>
        <p:spPr>
          <a:xfrm>
            <a:off x="593428" y="4995268"/>
            <a:ext cx="5502573"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9" name="Text 17">
            <a:extLst>
              <a:ext uri="{FF2B5EF4-FFF2-40B4-BE49-F238E27FC236}">
                <a16:creationId xmlns:a16="http://schemas.microsoft.com/office/drawing/2014/main" id="{CA9D79C2-E73E-FB17-81B6-AF58F45E4432}"/>
              </a:ext>
            </a:extLst>
          </p:cNvPr>
          <p:cNvSpPr/>
          <p:nvPr/>
        </p:nvSpPr>
        <p:spPr>
          <a:xfrm>
            <a:off x="762894" y="5456734"/>
            <a:ext cx="128191"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4</a:t>
            </a:r>
            <a:endParaRPr lang="en-US" sz="1667" dirty="0"/>
          </a:p>
        </p:txBody>
      </p:sp>
      <p:sp>
        <p:nvSpPr>
          <p:cNvPr id="20" name="Text 18">
            <a:extLst>
              <a:ext uri="{FF2B5EF4-FFF2-40B4-BE49-F238E27FC236}">
                <a16:creationId xmlns:a16="http://schemas.microsoft.com/office/drawing/2014/main" id="{BDDCAF01-F003-4E43-578D-A1E966003FFC}"/>
              </a:ext>
            </a:extLst>
          </p:cNvPr>
          <p:cNvSpPr/>
          <p:nvPr/>
        </p:nvSpPr>
        <p:spPr>
          <a:xfrm>
            <a:off x="6265466" y="5164733"/>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İş yerlərinin azalması</a:t>
            </a:r>
            <a:endParaRPr lang="en-US" sz="2800" dirty="0">
              <a:latin typeface="Segoe UI Black" panose="020B0A02040204020203" pitchFamily="34" charset="0"/>
              <a:ea typeface="Segoe UI Black" panose="020B0A02040204020203" pitchFamily="34" charset="0"/>
            </a:endParaRPr>
          </a:p>
        </p:txBody>
      </p:sp>
      <p:sp>
        <p:nvSpPr>
          <p:cNvPr id="21" name="Text 19">
            <a:extLst>
              <a:ext uri="{FF2B5EF4-FFF2-40B4-BE49-F238E27FC236}">
                <a16:creationId xmlns:a16="http://schemas.microsoft.com/office/drawing/2014/main" id="{9D8B7B0F-5AA1-9C2A-A93E-24886F57CBEA}"/>
              </a:ext>
            </a:extLst>
          </p:cNvPr>
          <p:cNvSpPr/>
          <p:nvPr/>
        </p:nvSpPr>
        <p:spPr>
          <a:xfrm>
            <a:off x="6265466" y="5545336"/>
            <a:ext cx="5163642"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Avtomatlaşdırma işçilərin köçürülməsinə, işçi qüvvəsinin yenidən tədrisinə və yeni iş imkanlarına ehtiyac yarada bilər.</a:t>
            </a:r>
            <a:endParaRPr lang="en-US" sz="1600" b="1" dirty="0">
              <a:latin typeface="Aptos" panose="020B0004020202020204" pitchFamily="34" charset="0"/>
            </a:endParaRPr>
          </a:p>
        </p:txBody>
      </p:sp>
      <p:sp>
        <p:nvSpPr>
          <p:cNvPr id="22" name="Rectangle 21">
            <a:extLst>
              <a:ext uri="{FF2B5EF4-FFF2-40B4-BE49-F238E27FC236}">
                <a16:creationId xmlns:a16="http://schemas.microsoft.com/office/drawing/2014/main" id="{BB6B0236-A279-82AE-0505-22565437E8DF}"/>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
        <p:nvSpPr>
          <p:cNvPr id="7" name="Text 0">
            <a:extLst>
              <a:ext uri="{FF2B5EF4-FFF2-40B4-BE49-F238E27FC236}">
                <a16:creationId xmlns:a16="http://schemas.microsoft.com/office/drawing/2014/main" id="{1DB7532B-6D43-E231-C8BC-6823DFC732C2}"/>
              </a:ext>
            </a:extLst>
          </p:cNvPr>
          <p:cNvSpPr/>
          <p:nvPr/>
        </p:nvSpPr>
        <p:spPr>
          <a:xfrm>
            <a:off x="593427" y="600670"/>
            <a:ext cx="5333802" cy="557708"/>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Çətinliklər və məhdudiyyətlər</a:t>
            </a:r>
            <a:endParaRPr lang="en-US" sz="3500" dirty="0"/>
          </a:p>
        </p:txBody>
      </p:sp>
      <p:pic>
        <p:nvPicPr>
          <p:cNvPr id="30" name="Graphic 29" descr="Money with solid fill">
            <a:extLst>
              <a:ext uri="{FF2B5EF4-FFF2-40B4-BE49-F238E27FC236}">
                <a16:creationId xmlns:a16="http://schemas.microsoft.com/office/drawing/2014/main" id="{B709F74F-DA8B-46BD-3817-ACC8173A3B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02" y="1479167"/>
            <a:ext cx="914400" cy="914400"/>
          </a:xfrm>
          <a:prstGeom prst="rect">
            <a:avLst/>
          </a:prstGeom>
        </p:spPr>
      </p:pic>
      <p:sp>
        <p:nvSpPr>
          <p:cNvPr id="12" name="Shape 1">
            <a:extLst>
              <a:ext uri="{FF2B5EF4-FFF2-40B4-BE49-F238E27FC236}">
                <a16:creationId xmlns:a16="http://schemas.microsoft.com/office/drawing/2014/main" id="{1ACEB249-39D9-1CC3-E810-2425FB2B39FF}"/>
              </a:ext>
            </a:extLst>
          </p:cNvPr>
          <p:cNvSpPr/>
          <p:nvPr/>
        </p:nvSpPr>
        <p:spPr>
          <a:xfrm>
            <a:off x="587518" y="1361537"/>
            <a:ext cx="11604482"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2" name="Graphic 31" descr="Computer with solid fill">
            <a:extLst>
              <a:ext uri="{FF2B5EF4-FFF2-40B4-BE49-F238E27FC236}">
                <a16:creationId xmlns:a16="http://schemas.microsoft.com/office/drawing/2014/main" id="{2447BF7F-2E5F-05CC-A0EC-8CACADD378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656" y="2627048"/>
            <a:ext cx="914400" cy="914400"/>
          </a:xfrm>
          <a:prstGeom prst="rect">
            <a:avLst/>
          </a:prstGeom>
        </p:spPr>
      </p:pic>
      <p:sp>
        <p:nvSpPr>
          <p:cNvPr id="17" name="Shape 1">
            <a:extLst>
              <a:ext uri="{FF2B5EF4-FFF2-40B4-BE49-F238E27FC236}">
                <a16:creationId xmlns:a16="http://schemas.microsoft.com/office/drawing/2014/main" id="{AD178A57-6FCD-914A-DD53-A103AE5901CC}"/>
              </a:ext>
            </a:extLst>
          </p:cNvPr>
          <p:cNvSpPr/>
          <p:nvPr/>
        </p:nvSpPr>
        <p:spPr>
          <a:xfrm>
            <a:off x="587518" y="2581376"/>
            <a:ext cx="10835678"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4" name="Graphic 33" descr="Heartbeat with solid fill">
            <a:extLst>
              <a:ext uri="{FF2B5EF4-FFF2-40B4-BE49-F238E27FC236}">
                <a16:creationId xmlns:a16="http://schemas.microsoft.com/office/drawing/2014/main" id="{5FFC6D61-19C9-35DC-C8BA-7787318727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44056" y="3741341"/>
            <a:ext cx="914400" cy="914400"/>
          </a:xfrm>
          <a:prstGeom prst="rect">
            <a:avLst/>
          </a:prstGeom>
        </p:spPr>
      </p:pic>
      <p:sp>
        <p:nvSpPr>
          <p:cNvPr id="27" name="Shape 1">
            <a:extLst>
              <a:ext uri="{FF2B5EF4-FFF2-40B4-BE49-F238E27FC236}">
                <a16:creationId xmlns:a16="http://schemas.microsoft.com/office/drawing/2014/main" id="{9F6053C3-4AA1-DACB-8C7D-367724E9825C}"/>
              </a:ext>
            </a:extLst>
          </p:cNvPr>
          <p:cNvSpPr/>
          <p:nvPr/>
        </p:nvSpPr>
        <p:spPr>
          <a:xfrm>
            <a:off x="587518" y="3693947"/>
            <a:ext cx="10835678" cy="1231997"/>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6" name="Graphic 35" descr="Briefcase with solid fill">
            <a:extLst>
              <a:ext uri="{FF2B5EF4-FFF2-40B4-BE49-F238E27FC236}">
                <a16:creationId xmlns:a16="http://schemas.microsoft.com/office/drawing/2014/main" id="{31A4B95A-CD69-0C3F-4F70-8ADA41BA0A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495" y="5230278"/>
            <a:ext cx="914400" cy="914400"/>
          </a:xfrm>
          <a:prstGeom prst="rect">
            <a:avLst/>
          </a:prstGeom>
        </p:spPr>
      </p:pic>
      <p:sp>
        <p:nvSpPr>
          <p:cNvPr id="28" name="Shape 1">
            <a:extLst>
              <a:ext uri="{FF2B5EF4-FFF2-40B4-BE49-F238E27FC236}">
                <a16:creationId xmlns:a16="http://schemas.microsoft.com/office/drawing/2014/main" id="{F2BBEBA9-D88A-2627-6EA9-EB2DAF32C11B}"/>
              </a:ext>
            </a:extLst>
          </p:cNvPr>
          <p:cNvSpPr/>
          <p:nvPr/>
        </p:nvSpPr>
        <p:spPr>
          <a:xfrm>
            <a:off x="587518" y="5011404"/>
            <a:ext cx="10835678" cy="1366659"/>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Tree>
    <p:extLst>
      <p:ext uri="{BB962C8B-B14F-4D97-AF65-F5344CB8AC3E}">
        <p14:creationId xmlns:p14="http://schemas.microsoft.com/office/powerpoint/2010/main" val="184343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DABE-D8AD-5F47-341A-0FCDAE570779}"/>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030D514D-C58D-EEBA-7B91-6B253EED7681}"/>
              </a:ext>
            </a:extLst>
          </p:cNvPr>
          <p:cNvSpPr/>
          <p:nvPr/>
        </p:nvSpPr>
        <p:spPr>
          <a:xfrm>
            <a:off x="593428" y="1497409"/>
            <a:ext cx="1375569"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4" name="Text 2">
            <a:extLst>
              <a:ext uri="{FF2B5EF4-FFF2-40B4-BE49-F238E27FC236}">
                <a16:creationId xmlns:a16="http://schemas.microsoft.com/office/drawing/2014/main" id="{856CD0A1-A35C-3FD0-0931-64DE5350157D}"/>
              </a:ext>
            </a:extLst>
          </p:cNvPr>
          <p:cNvSpPr/>
          <p:nvPr/>
        </p:nvSpPr>
        <p:spPr>
          <a:xfrm>
            <a:off x="762894" y="1823245"/>
            <a:ext cx="7500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1</a:t>
            </a:r>
            <a:endParaRPr lang="en-US" sz="1667" dirty="0"/>
          </a:p>
        </p:txBody>
      </p:sp>
      <p:sp>
        <p:nvSpPr>
          <p:cNvPr id="5" name="Text 3">
            <a:extLst>
              <a:ext uri="{FF2B5EF4-FFF2-40B4-BE49-F238E27FC236}">
                <a16:creationId xmlns:a16="http://schemas.microsoft.com/office/drawing/2014/main" id="{A8D730AE-F7BE-5260-BE88-B78CB88CC259}"/>
              </a:ext>
            </a:extLst>
          </p:cNvPr>
          <p:cNvSpPr/>
          <p:nvPr/>
        </p:nvSpPr>
        <p:spPr>
          <a:xfrm>
            <a:off x="2138462" y="1666876"/>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Qiymətlər</a:t>
            </a:r>
            <a:endParaRPr lang="en-US" sz="2800" dirty="0">
              <a:latin typeface="Segoe UI Black" panose="020B0A02040204020203" pitchFamily="34" charset="0"/>
              <a:ea typeface="Segoe UI Black" panose="020B0A02040204020203" pitchFamily="34" charset="0"/>
            </a:endParaRPr>
          </a:p>
        </p:txBody>
      </p:sp>
      <p:sp>
        <p:nvSpPr>
          <p:cNvPr id="6" name="Text 4">
            <a:extLst>
              <a:ext uri="{FF2B5EF4-FFF2-40B4-BE49-F238E27FC236}">
                <a16:creationId xmlns:a16="http://schemas.microsoft.com/office/drawing/2014/main" id="{31C0A6F7-0D48-24F9-BCF4-F4F458EE71C3}"/>
              </a:ext>
            </a:extLst>
          </p:cNvPr>
          <p:cNvSpPr/>
          <p:nvPr/>
        </p:nvSpPr>
        <p:spPr>
          <a:xfrm>
            <a:off x="2138462" y="2089017"/>
            <a:ext cx="6621760" cy="271264"/>
          </a:xfrm>
          <a:prstGeom prst="rect">
            <a:avLst/>
          </a:prstGeom>
          <a:noFill/>
          <a:ln/>
        </p:spPr>
        <p:txBody>
          <a:bodyPr wrap="none" lIns="0" tIns="0" rIns="0" bIns="0" rtlCol="0" anchor="t"/>
          <a:lstStyle/>
          <a:p>
            <a:pPr>
              <a:lnSpc>
                <a:spcPts val="2125"/>
              </a:lnSpc>
            </a:pPr>
            <a:r>
              <a:rPr lang="en-US" b="1">
                <a:solidFill>
                  <a:srgbClr val="EEEFF5"/>
                </a:solidFill>
                <a:latin typeface="Aptos" panose="020B0004020202020204" pitchFamily="34" charset="0"/>
                <a:ea typeface="Montserrat" pitchFamily="34" charset="-122"/>
                <a:cs typeface="Montserrat" pitchFamily="34" charset="-120"/>
              </a:rPr>
              <a:t>Robotlara ilkin investisiya yüksək ola bilər, bunun üçün ehtiyat xərc-mənfəət analizi tələb olunur.</a:t>
            </a:r>
            <a:endParaRPr lang="en-US" b="1" dirty="0">
              <a:latin typeface="Aptos" panose="020B0004020202020204" pitchFamily="34" charset="0"/>
            </a:endParaRPr>
          </a:p>
        </p:txBody>
      </p:sp>
      <p:sp>
        <p:nvSpPr>
          <p:cNvPr id="8" name="Shape 6">
            <a:extLst>
              <a:ext uri="{FF2B5EF4-FFF2-40B4-BE49-F238E27FC236}">
                <a16:creationId xmlns:a16="http://schemas.microsoft.com/office/drawing/2014/main" id="{90E3F151-2E52-3244-7681-E2401984B685}"/>
              </a:ext>
            </a:extLst>
          </p:cNvPr>
          <p:cNvSpPr/>
          <p:nvPr/>
        </p:nvSpPr>
        <p:spPr>
          <a:xfrm>
            <a:off x="593427" y="2572941"/>
            <a:ext cx="2751237"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9" name="Text 7">
            <a:extLst>
              <a:ext uri="{FF2B5EF4-FFF2-40B4-BE49-F238E27FC236}">
                <a16:creationId xmlns:a16="http://schemas.microsoft.com/office/drawing/2014/main" id="{E1C468D1-1E32-C051-8924-3749670842D1}"/>
              </a:ext>
            </a:extLst>
          </p:cNvPr>
          <p:cNvSpPr/>
          <p:nvPr/>
        </p:nvSpPr>
        <p:spPr>
          <a:xfrm>
            <a:off x="762894" y="2898775"/>
            <a:ext cx="118666"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2</a:t>
            </a:r>
            <a:endParaRPr lang="en-US" sz="1667" dirty="0"/>
          </a:p>
        </p:txBody>
      </p:sp>
      <p:sp>
        <p:nvSpPr>
          <p:cNvPr id="10" name="Text 8">
            <a:extLst>
              <a:ext uri="{FF2B5EF4-FFF2-40B4-BE49-F238E27FC236}">
                <a16:creationId xmlns:a16="http://schemas.microsoft.com/office/drawing/2014/main" id="{13931BF0-1BC5-9545-37C5-295917EA0070}"/>
              </a:ext>
            </a:extLst>
          </p:cNvPr>
          <p:cNvSpPr/>
          <p:nvPr/>
        </p:nvSpPr>
        <p:spPr>
          <a:xfrm>
            <a:off x="3514130" y="2742407"/>
            <a:ext cx="2231033" cy="278904"/>
          </a:xfrm>
          <a:prstGeom prst="rect">
            <a:avLst/>
          </a:prstGeom>
          <a:noFill/>
          <a:ln/>
        </p:spPr>
        <p:txBody>
          <a:bodyPr wrap="none" lIns="0" tIns="0" rIns="0" bIns="0" rtlCol="0" anchor="t"/>
          <a:lstStyle/>
          <a:p>
            <a:pPr>
              <a:lnSpc>
                <a:spcPts val="2167"/>
              </a:lnSpc>
            </a:pPr>
            <a:r>
              <a:rPr lang="az-Latn-AZ" sz="2800">
                <a:solidFill>
                  <a:schemeClr val="bg1"/>
                </a:solidFill>
                <a:latin typeface="Segoe UI Black" panose="020B0A02040204020203" pitchFamily="34" charset="0"/>
                <a:ea typeface="Segoe UI Black" panose="020B0A02040204020203" pitchFamily="34" charset="0"/>
              </a:rPr>
              <a:t>Programlaşdırma</a:t>
            </a:r>
            <a:endParaRPr lang="en-US" sz="2800" dirty="0">
              <a:solidFill>
                <a:schemeClr val="bg1"/>
              </a:solidFill>
              <a:latin typeface="Segoe UI Black" panose="020B0A02040204020203" pitchFamily="34" charset="0"/>
              <a:ea typeface="Segoe UI Black" panose="020B0A02040204020203" pitchFamily="34" charset="0"/>
            </a:endParaRPr>
          </a:p>
        </p:txBody>
      </p:sp>
      <p:sp>
        <p:nvSpPr>
          <p:cNvPr id="11" name="Text 9">
            <a:extLst>
              <a:ext uri="{FF2B5EF4-FFF2-40B4-BE49-F238E27FC236}">
                <a16:creationId xmlns:a16="http://schemas.microsoft.com/office/drawing/2014/main" id="{C5699BD2-70DE-CF5A-EFC2-72E9DC08DB0D}"/>
              </a:ext>
            </a:extLst>
          </p:cNvPr>
          <p:cNvSpPr/>
          <p:nvPr/>
        </p:nvSpPr>
        <p:spPr>
          <a:xfrm>
            <a:off x="3514130" y="3017818"/>
            <a:ext cx="7607796" cy="271264"/>
          </a:xfrm>
          <a:prstGeom prst="rect">
            <a:avLst/>
          </a:prstGeom>
          <a:noFill/>
          <a:ln/>
        </p:spPr>
        <p:txBody>
          <a:bodyPr wrap="non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Robotlar peşəkar mühəndislərdən onları proqramlaşdırmalarını tələb edir, bu isə </a:t>
            </a:r>
            <a:endParaRPr lang="az-Latn-AZ" sz="1600" b="1">
              <a:solidFill>
                <a:srgbClr val="EEEFF5"/>
              </a:solidFill>
              <a:latin typeface="Aptos" panose="020B0004020202020204" pitchFamily="34" charset="0"/>
              <a:ea typeface="Montserrat" pitchFamily="34" charset="-122"/>
              <a:cs typeface="Montserrat" pitchFamily="34" charset="-120"/>
            </a:endParaRPr>
          </a:p>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xüsusi təcrübəni zəruri edir.</a:t>
            </a:r>
            <a:endParaRPr lang="en-US" sz="1600" b="1" dirty="0">
              <a:latin typeface="Aptos" panose="020B0004020202020204" pitchFamily="34" charset="0"/>
            </a:endParaRPr>
          </a:p>
        </p:txBody>
      </p:sp>
      <p:sp>
        <p:nvSpPr>
          <p:cNvPr id="13" name="Shape 11">
            <a:extLst>
              <a:ext uri="{FF2B5EF4-FFF2-40B4-BE49-F238E27FC236}">
                <a16:creationId xmlns:a16="http://schemas.microsoft.com/office/drawing/2014/main" id="{CA4664DF-FA88-C34D-5E5D-66A81BEBA8EA}"/>
              </a:ext>
            </a:extLst>
          </p:cNvPr>
          <p:cNvSpPr/>
          <p:nvPr/>
        </p:nvSpPr>
        <p:spPr>
          <a:xfrm>
            <a:off x="593428" y="3648472"/>
            <a:ext cx="4126905"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4" name="Text 12">
            <a:extLst>
              <a:ext uri="{FF2B5EF4-FFF2-40B4-BE49-F238E27FC236}">
                <a16:creationId xmlns:a16="http://schemas.microsoft.com/office/drawing/2014/main" id="{AF5175C2-8EC3-3D6B-6FA0-0BE0D177F447}"/>
              </a:ext>
            </a:extLst>
          </p:cNvPr>
          <p:cNvSpPr/>
          <p:nvPr/>
        </p:nvSpPr>
        <p:spPr>
          <a:xfrm>
            <a:off x="762894" y="4109939"/>
            <a:ext cx="11439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3</a:t>
            </a:r>
            <a:endParaRPr lang="en-US" sz="1667" dirty="0"/>
          </a:p>
        </p:txBody>
      </p:sp>
      <p:sp>
        <p:nvSpPr>
          <p:cNvPr id="15" name="Text 13">
            <a:extLst>
              <a:ext uri="{FF2B5EF4-FFF2-40B4-BE49-F238E27FC236}">
                <a16:creationId xmlns:a16="http://schemas.microsoft.com/office/drawing/2014/main" id="{5EB8C96A-6114-4C28-186D-D667EA3A5C8A}"/>
              </a:ext>
            </a:extLst>
          </p:cNvPr>
          <p:cNvSpPr/>
          <p:nvPr/>
        </p:nvSpPr>
        <p:spPr>
          <a:xfrm>
            <a:off x="4889798" y="3817938"/>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cs typeface="Barlow Bold" pitchFamily="34" charset="-120"/>
              </a:rPr>
              <a:t>Təhlükəsizlik</a:t>
            </a:r>
            <a:endParaRPr lang="en-US" sz="2800" dirty="0">
              <a:latin typeface="Segoe UI Black" panose="020B0A02040204020203" pitchFamily="34" charset="0"/>
              <a:ea typeface="Segoe UI Black" panose="020B0A02040204020203" pitchFamily="34" charset="0"/>
            </a:endParaRPr>
          </a:p>
        </p:txBody>
      </p:sp>
      <p:sp>
        <p:nvSpPr>
          <p:cNvPr id="16" name="Text 14">
            <a:extLst>
              <a:ext uri="{FF2B5EF4-FFF2-40B4-BE49-F238E27FC236}">
                <a16:creationId xmlns:a16="http://schemas.microsoft.com/office/drawing/2014/main" id="{E31993B7-94EE-DF8D-CF5A-E78E9FDC7A7A}"/>
              </a:ext>
            </a:extLst>
          </p:cNvPr>
          <p:cNvSpPr/>
          <p:nvPr/>
        </p:nvSpPr>
        <p:spPr>
          <a:xfrm>
            <a:off x="4889798" y="4198541"/>
            <a:ext cx="6539309"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 təhlükəsizliyinin təmin edilməsi ən vacib məsələdir. İnsan-robot əməkdaşlığı üçün ciddi protokollar lazımdır.</a:t>
            </a:r>
            <a:endParaRPr lang="en-US" sz="1600" b="1" dirty="0">
              <a:latin typeface="Aptos" panose="020B0004020202020204" pitchFamily="34" charset="0"/>
            </a:endParaRPr>
          </a:p>
        </p:txBody>
      </p:sp>
      <p:sp>
        <p:nvSpPr>
          <p:cNvPr id="18" name="Shape 16">
            <a:extLst>
              <a:ext uri="{FF2B5EF4-FFF2-40B4-BE49-F238E27FC236}">
                <a16:creationId xmlns:a16="http://schemas.microsoft.com/office/drawing/2014/main" id="{C38C430D-CB8D-D1FD-A68A-F6F51D65FDE6}"/>
              </a:ext>
            </a:extLst>
          </p:cNvPr>
          <p:cNvSpPr/>
          <p:nvPr/>
        </p:nvSpPr>
        <p:spPr>
          <a:xfrm>
            <a:off x="593428" y="4995268"/>
            <a:ext cx="5502573"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9" name="Text 17">
            <a:extLst>
              <a:ext uri="{FF2B5EF4-FFF2-40B4-BE49-F238E27FC236}">
                <a16:creationId xmlns:a16="http://schemas.microsoft.com/office/drawing/2014/main" id="{626245BA-7D23-BF3E-0293-FCDFCEDF0166}"/>
              </a:ext>
            </a:extLst>
          </p:cNvPr>
          <p:cNvSpPr/>
          <p:nvPr/>
        </p:nvSpPr>
        <p:spPr>
          <a:xfrm>
            <a:off x="762894" y="5456734"/>
            <a:ext cx="128191"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4</a:t>
            </a:r>
            <a:endParaRPr lang="en-US" sz="1667" dirty="0"/>
          </a:p>
        </p:txBody>
      </p:sp>
      <p:sp>
        <p:nvSpPr>
          <p:cNvPr id="20" name="Text 18">
            <a:extLst>
              <a:ext uri="{FF2B5EF4-FFF2-40B4-BE49-F238E27FC236}">
                <a16:creationId xmlns:a16="http://schemas.microsoft.com/office/drawing/2014/main" id="{46CEEECB-C590-7D29-6858-E7FBE5A6EEDD}"/>
              </a:ext>
            </a:extLst>
          </p:cNvPr>
          <p:cNvSpPr/>
          <p:nvPr/>
        </p:nvSpPr>
        <p:spPr>
          <a:xfrm>
            <a:off x="6265466" y="5164733"/>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İş yerlərinin azalması</a:t>
            </a:r>
            <a:endParaRPr lang="en-US" sz="2800" dirty="0">
              <a:latin typeface="Segoe UI Black" panose="020B0A02040204020203" pitchFamily="34" charset="0"/>
              <a:ea typeface="Segoe UI Black" panose="020B0A02040204020203" pitchFamily="34" charset="0"/>
            </a:endParaRPr>
          </a:p>
        </p:txBody>
      </p:sp>
      <p:sp>
        <p:nvSpPr>
          <p:cNvPr id="21" name="Text 19">
            <a:extLst>
              <a:ext uri="{FF2B5EF4-FFF2-40B4-BE49-F238E27FC236}">
                <a16:creationId xmlns:a16="http://schemas.microsoft.com/office/drawing/2014/main" id="{B83821A6-9075-BE22-85B7-D49E0880BA18}"/>
              </a:ext>
            </a:extLst>
          </p:cNvPr>
          <p:cNvSpPr/>
          <p:nvPr/>
        </p:nvSpPr>
        <p:spPr>
          <a:xfrm>
            <a:off x="6265466" y="5545336"/>
            <a:ext cx="5163642"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Avtomatlaşdırma işçilərin köçürülməsinə, işçi qüvvəsinin yenidən tədrisinə və yeni iş imkanlarına ehtiyac yarada bilər.</a:t>
            </a:r>
            <a:endParaRPr lang="en-US" sz="1600" b="1" dirty="0">
              <a:latin typeface="Aptos" panose="020B0004020202020204" pitchFamily="34" charset="0"/>
            </a:endParaRPr>
          </a:p>
        </p:txBody>
      </p:sp>
      <p:sp>
        <p:nvSpPr>
          <p:cNvPr id="22" name="Rectangle 21">
            <a:extLst>
              <a:ext uri="{FF2B5EF4-FFF2-40B4-BE49-F238E27FC236}">
                <a16:creationId xmlns:a16="http://schemas.microsoft.com/office/drawing/2014/main" id="{7271942F-0C32-066C-F557-6AD0D62E4BE0}"/>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
        <p:nvSpPr>
          <p:cNvPr id="7" name="Text 0">
            <a:extLst>
              <a:ext uri="{FF2B5EF4-FFF2-40B4-BE49-F238E27FC236}">
                <a16:creationId xmlns:a16="http://schemas.microsoft.com/office/drawing/2014/main" id="{1AF1DECF-6F49-F9BE-A2B1-FD870F5E90D6}"/>
              </a:ext>
            </a:extLst>
          </p:cNvPr>
          <p:cNvSpPr/>
          <p:nvPr/>
        </p:nvSpPr>
        <p:spPr>
          <a:xfrm>
            <a:off x="593427" y="600670"/>
            <a:ext cx="5333802" cy="557708"/>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Çətinliklər və məhdudiyyətlər</a:t>
            </a:r>
            <a:endParaRPr lang="en-US" sz="3500" dirty="0"/>
          </a:p>
        </p:txBody>
      </p:sp>
      <p:pic>
        <p:nvPicPr>
          <p:cNvPr id="30" name="Graphic 29" descr="Money with solid fill">
            <a:extLst>
              <a:ext uri="{FF2B5EF4-FFF2-40B4-BE49-F238E27FC236}">
                <a16:creationId xmlns:a16="http://schemas.microsoft.com/office/drawing/2014/main" id="{893503BC-F7D9-96E6-827E-1F997FF440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02" y="1479167"/>
            <a:ext cx="914400" cy="914400"/>
          </a:xfrm>
          <a:prstGeom prst="rect">
            <a:avLst/>
          </a:prstGeom>
        </p:spPr>
      </p:pic>
      <p:sp>
        <p:nvSpPr>
          <p:cNvPr id="12" name="Shape 1">
            <a:extLst>
              <a:ext uri="{FF2B5EF4-FFF2-40B4-BE49-F238E27FC236}">
                <a16:creationId xmlns:a16="http://schemas.microsoft.com/office/drawing/2014/main" id="{3065DE61-8587-464C-6E20-9F89E62DF4A9}"/>
              </a:ext>
            </a:extLst>
          </p:cNvPr>
          <p:cNvSpPr/>
          <p:nvPr/>
        </p:nvSpPr>
        <p:spPr>
          <a:xfrm>
            <a:off x="12445221" y="1369483"/>
            <a:ext cx="11604482"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2" name="Graphic 31" descr="Computer with solid fill">
            <a:extLst>
              <a:ext uri="{FF2B5EF4-FFF2-40B4-BE49-F238E27FC236}">
                <a16:creationId xmlns:a16="http://schemas.microsoft.com/office/drawing/2014/main" id="{C81ACEDE-BFBA-9159-CEB1-6A6D1CC9F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656" y="2627048"/>
            <a:ext cx="914400" cy="914400"/>
          </a:xfrm>
          <a:prstGeom prst="rect">
            <a:avLst/>
          </a:prstGeom>
        </p:spPr>
      </p:pic>
      <p:sp>
        <p:nvSpPr>
          <p:cNvPr id="17" name="Shape 1">
            <a:extLst>
              <a:ext uri="{FF2B5EF4-FFF2-40B4-BE49-F238E27FC236}">
                <a16:creationId xmlns:a16="http://schemas.microsoft.com/office/drawing/2014/main" id="{0716EB8C-5F0B-72FA-0A3A-97B80795751B}"/>
              </a:ext>
            </a:extLst>
          </p:cNvPr>
          <p:cNvSpPr/>
          <p:nvPr/>
        </p:nvSpPr>
        <p:spPr>
          <a:xfrm>
            <a:off x="587518" y="2581376"/>
            <a:ext cx="10835678"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4" name="Graphic 33" descr="Heartbeat with solid fill">
            <a:extLst>
              <a:ext uri="{FF2B5EF4-FFF2-40B4-BE49-F238E27FC236}">
                <a16:creationId xmlns:a16="http://schemas.microsoft.com/office/drawing/2014/main" id="{C029C6FD-FC89-B161-F1DF-5FA23F8ADB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44056" y="3741341"/>
            <a:ext cx="914400" cy="914400"/>
          </a:xfrm>
          <a:prstGeom prst="rect">
            <a:avLst/>
          </a:prstGeom>
        </p:spPr>
      </p:pic>
      <p:sp>
        <p:nvSpPr>
          <p:cNvPr id="27" name="Shape 1">
            <a:extLst>
              <a:ext uri="{FF2B5EF4-FFF2-40B4-BE49-F238E27FC236}">
                <a16:creationId xmlns:a16="http://schemas.microsoft.com/office/drawing/2014/main" id="{C5431D96-7702-D6B6-FFDA-74BA59F22026}"/>
              </a:ext>
            </a:extLst>
          </p:cNvPr>
          <p:cNvSpPr/>
          <p:nvPr/>
        </p:nvSpPr>
        <p:spPr>
          <a:xfrm>
            <a:off x="587518" y="3693947"/>
            <a:ext cx="10835678" cy="1231997"/>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6" name="Graphic 35" descr="Briefcase with solid fill">
            <a:extLst>
              <a:ext uri="{FF2B5EF4-FFF2-40B4-BE49-F238E27FC236}">
                <a16:creationId xmlns:a16="http://schemas.microsoft.com/office/drawing/2014/main" id="{78ED6A7A-A1D7-960B-F28E-44EEBE74B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495" y="5230278"/>
            <a:ext cx="914400" cy="914400"/>
          </a:xfrm>
          <a:prstGeom prst="rect">
            <a:avLst/>
          </a:prstGeom>
        </p:spPr>
      </p:pic>
      <p:sp>
        <p:nvSpPr>
          <p:cNvPr id="28" name="Shape 1">
            <a:extLst>
              <a:ext uri="{FF2B5EF4-FFF2-40B4-BE49-F238E27FC236}">
                <a16:creationId xmlns:a16="http://schemas.microsoft.com/office/drawing/2014/main" id="{6E791195-103A-2427-EB48-6C2E14D4C2B8}"/>
              </a:ext>
            </a:extLst>
          </p:cNvPr>
          <p:cNvSpPr/>
          <p:nvPr/>
        </p:nvSpPr>
        <p:spPr>
          <a:xfrm>
            <a:off x="587518" y="5011404"/>
            <a:ext cx="10835678" cy="1366659"/>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Tree>
    <p:extLst>
      <p:ext uri="{BB962C8B-B14F-4D97-AF65-F5344CB8AC3E}">
        <p14:creationId xmlns:p14="http://schemas.microsoft.com/office/powerpoint/2010/main" val="50823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74DE0-7407-5FB4-A9DF-A16F18431727}"/>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42EE8594-C406-2F3A-29D1-C150A0B6CECC}"/>
              </a:ext>
            </a:extLst>
          </p:cNvPr>
          <p:cNvSpPr/>
          <p:nvPr/>
        </p:nvSpPr>
        <p:spPr>
          <a:xfrm>
            <a:off x="593428" y="1497409"/>
            <a:ext cx="1375569"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4" name="Text 2">
            <a:extLst>
              <a:ext uri="{FF2B5EF4-FFF2-40B4-BE49-F238E27FC236}">
                <a16:creationId xmlns:a16="http://schemas.microsoft.com/office/drawing/2014/main" id="{E53F2AB4-8FAC-3C31-BD24-D3A5E4E6F6BD}"/>
              </a:ext>
            </a:extLst>
          </p:cNvPr>
          <p:cNvSpPr/>
          <p:nvPr/>
        </p:nvSpPr>
        <p:spPr>
          <a:xfrm>
            <a:off x="762894" y="1823245"/>
            <a:ext cx="7500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1</a:t>
            </a:r>
            <a:endParaRPr lang="en-US" sz="1667" dirty="0"/>
          </a:p>
        </p:txBody>
      </p:sp>
      <p:sp>
        <p:nvSpPr>
          <p:cNvPr id="5" name="Text 3">
            <a:extLst>
              <a:ext uri="{FF2B5EF4-FFF2-40B4-BE49-F238E27FC236}">
                <a16:creationId xmlns:a16="http://schemas.microsoft.com/office/drawing/2014/main" id="{28D8B59D-1F1C-6F98-FD49-92023219C068}"/>
              </a:ext>
            </a:extLst>
          </p:cNvPr>
          <p:cNvSpPr/>
          <p:nvPr/>
        </p:nvSpPr>
        <p:spPr>
          <a:xfrm>
            <a:off x="2138462" y="1666876"/>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Qiymətlər</a:t>
            </a:r>
            <a:endParaRPr lang="en-US" sz="2800" dirty="0">
              <a:latin typeface="Segoe UI Black" panose="020B0A02040204020203" pitchFamily="34" charset="0"/>
              <a:ea typeface="Segoe UI Black" panose="020B0A02040204020203" pitchFamily="34" charset="0"/>
            </a:endParaRPr>
          </a:p>
        </p:txBody>
      </p:sp>
      <p:sp>
        <p:nvSpPr>
          <p:cNvPr id="6" name="Text 4">
            <a:extLst>
              <a:ext uri="{FF2B5EF4-FFF2-40B4-BE49-F238E27FC236}">
                <a16:creationId xmlns:a16="http://schemas.microsoft.com/office/drawing/2014/main" id="{C2406B10-4661-6139-B29E-D19E6CAF7BA8}"/>
              </a:ext>
            </a:extLst>
          </p:cNvPr>
          <p:cNvSpPr/>
          <p:nvPr/>
        </p:nvSpPr>
        <p:spPr>
          <a:xfrm>
            <a:off x="2138462" y="2089017"/>
            <a:ext cx="6621760" cy="271264"/>
          </a:xfrm>
          <a:prstGeom prst="rect">
            <a:avLst/>
          </a:prstGeom>
          <a:noFill/>
          <a:ln/>
        </p:spPr>
        <p:txBody>
          <a:bodyPr wrap="none" lIns="0" tIns="0" rIns="0" bIns="0" rtlCol="0" anchor="t"/>
          <a:lstStyle/>
          <a:p>
            <a:pPr>
              <a:lnSpc>
                <a:spcPts val="2125"/>
              </a:lnSpc>
            </a:pPr>
            <a:r>
              <a:rPr lang="en-US" b="1">
                <a:solidFill>
                  <a:srgbClr val="EEEFF5"/>
                </a:solidFill>
                <a:latin typeface="Aptos" panose="020B0004020202020204" pitchFamily="34" charset="0"/>
                <a:ea typeface="Montserrat" pitchFamily="34" charset="-122"/>
                <a:cs typeface="Montserrat" pitchFamily="34" charset="-120"/>
              </a:rPr>
              <a:t>Robotlara ilkin investisiya yüksək ola bilər, bunun üçün ehtiyat xərc-mənfəət analizi tələb olunur.</a:t>
            </a:r>
            <a:endParaRPr lang="en-US" b="1" dirty="0">
              <a:latin typeface="Aptos" panose="020B0004020202020204" pitchFamily="34" charset="0"/>
            </a:endParaRPr>
          </a:p>
        </p:txBody>
      </p:sp>
      <p:sp>
        <p:nvSpPr>
          <p:cNvPr id="8" name="Shape 6">
            <a:extLst>
              <a:ext uri="{FF2B5EF4-FFF2-40B4-BE49-F238E27FC236}">
                <a16:creationId xmlns:a16="http://schemas.microsoft.com/office/drawing/2014/main" id="{AAAFA411-D22C-9661-F822-03401FA76F72}"/>
              </a:ext>
            </a:extLst>
          </p:cNvPr>
          <p:cNvSpPr/>
          <p:nvPr/>
        </p:nvSpPr>
        <p:spPr>
          <a:xfrm>
            <a:off x="593427" y="2572941"/>
            <a:ext cx="2751237"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9" name="Text 7">
            <a:extLst>
              <a:ext uri="{FF2B5EF4-FFF2-40B4-BE49-F238E27FC236}">
                <a16:creationId xmlns:a16="http://schemas.microsoft.com/office/drawing/2014/main" id="{90106889-F32F-1B24-E3B7-61137ACBD6F6}"/>
              </a:ext>
            </a:extLst>
          </p:cNvPr>
          <p:cNvSpPr/>
          <p:nvPr/>
        </p:nvSpPr>
        <p:spPr>
          <a:xfrm>
            <a:off x="762894" y="2898775"/>
            <a:ext cx="118666"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2</a:t>
            </a:r>
            <a:endParaRPr lang="en-US" sz="1667" dirty="0"/>
          </a:p>
        </p:txBody>
      </p:sp>
      <p:sp>
        <p:nvSpPr>
          <p:cNvPr id="10" name="Text 8">
            <a:extLst>
              <a:ext uri="{FF2B5EF4-FFF2-40B4-BE49-F238E27FC236}">
                <a16:creationId xmlns:a16="http://schemas.microsoft.com/office/drawing/2014/main" id="{BD5345F4-1610-B0C3-6BF7-BB5124125DFF}"/>
              </a:ext>
            </a:extLst>
          </p:cNvPr>
          <p:cNvSpPr/>
          <p:nvPr/>
        </p:nvSpPr>
        <p:spPr>
          <a:xfrm>
            <a:off x="3514130" y="2742407"/>
            <a:ext cx="2231033" cy="278904"/>
          </a:xfrm>
          <a:prstGeom prst="rect">
            <a:avLst/>
          </a:prstGeom>
          <a:noFill/>
          <a:ln/>
        </p:spPr>
        <p:txBody>
          <a:bodyPr wrap="none" lIns="0" tIns="0" rIns="0" bIns="0" rtlCol="0" anchor="t"/>
          <a:lstStyle/>
          <a:p>
            <a:pPr>
              <a:lnSpc>
                <a:spcPts val="2167"/>
              </a:lnSpc>
            </a:pPr>
            <a:r>
              <a:rPr lang="az-Latn-AZ" sz="2800">
                <a:solidFill>
                  <a:schemeClr val="bg1"/>
                </a:solidFill>
                <a:latin typeface="Segoe UI Black" panose="020B0A02040204020203" pitchFamily="34" charset="0"/>
                <a:ea typeface="Segoe UI Black" panose="020B0A02040204020203" pitchFamily="34" charset="0"/>
              </a:rPr>
              <a:t>Programlaşdırma</a:t>
            </a:r>
            <a:endParaRPr lang="en-US" sz="2800" dirty="0">
              <a:solidFill>
                <a:schemeClr val="bg1"/>
              </a:solidFill>
              <a:latin typeface="Segoe UI Black" panose="020B0A02040204020203" pitchFamily="34" charset="0"/>
              <a:ea typeface="Segoe UI Black" panose="020B0A02040204020203" pitchFamily="34" charset="0"/>
            </a:endParaRPr>
          </a:p>
        </p:txBody>
      </p:sp>
      <p:sp>
        <p:nvSpPr>
          <p:cNvPr id="11" name="Text 9">
            <a:extLst>
              <a:ext uri="{FF2B5EF4-FFF2-40B4-BE49-F238E27FC236}">
                <a16:creationId xmlns:a16="http://schemas.microsoft.com/office/drawing/2014/main" id="{73AE9E23-DC23-CF03-52A2-50D7DE034C9D}"/>
              </a:ext>
            </a:extLst>
          </p:cNvPr>
          <p:cNvSpPr/>
          <p:nvPr/>
        </p:nvSpPr>
        <p:spPr>
          <a:xfrm>
            <a:off x="3514130" y="3017818"/>
            <a:ext cx="7607796" cy="271264"/>
          </a:xfrm>
          <a:prstGeom prst="rect">
            <a:avLst/>
          </a:prstGeom>
          <a:noFill/>
          <a:ln/>
        </p:spPr>
        <p:txBody>
          <a:bodyPr wrap="non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Robotlar peşəkar mühəndislərdən onları proqramlaşdırmalarını tələb edir, bu isə </a:t>
            </a:r>
            <a:endParaRPr lang="az-Latn-AZ" sz="1600" b="1">
              <a:solidFill>
                <a:srgbClr val="EEEFF5"/>
              </a:solidFill>
              <a:latin typeface="Aptos" panose="020B0004020202020204" pitchFamily="34" charset="0"/>
              <a:ea typeface="Montserrat" pitchFamily="34" charset="-122"/>
              <a:cs typeface="Montserrat" pitchFamily="34" charset="-120"/>
            </a:endParaRPr>
          </a:p>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xüsusi təcrübəni zəruri edir.</a:t>
            </a:r>
            <a:endParaRPr lang="en-US" sz="1600" b="1" dirty="0">
              <a:latin typeface="Aptos" panose="020B0004020202020204" pitchFamily="34" charset="0"/>
            </a:endParaRPr>
          </a:p>
        </p:txBody>
      </p:sp>
      <p:sp>
        <p:nvSpPr>
          <p:cNvPr id="13" name="Shape 11">
            <a:extLst>
              <a:ext uri="{FF2B5EF4-FFF2-40B4-BE49-F238E27FC236}">
                <a16:creationId xmlns:a16="http://schemas.microsoft.com/office/drawing/2014/main" id="{35624E5C-DD78-62B2-512C-C3404C990682}"/>
              </a:ext>
            </a:extLst>
          </p:cNvPr>
          <p:cNvSpPr/>
          <p:nvPr/>
        </p:nvSpPr>
        <p:spPr>
          <a:xfrm>
            <a:off x="593428" y="3648472"/>
            <a:ext cx="4126905"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4" name="Text 12">
            <a:extLst>
              <a:ext uri="{FF2B5EF4-FFF2-40B4-BE49-F238E27FC236}">
                <a16:creationId xmlns:a16="http://schemas.microsoft.com/office/drawing/2014/main" id="{D09FA84B-A00C-4EFC-6419-75CA73E15793}"/>
              </a:ext>
            </a:extLst>
          </p:cNvPr>
          <p:cNvSpPr/>
          <p:nvPr/>
        </p:nvSpPr>
        <p:spPr>
          <a:xfrm>
            <a:off x="762894" y="4109939"/>
            <a:ext cx="11439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3</a:t>
            </a:r>
            <a:endParaRPr lang="en-US" sz="1667" dirty="0"/>
          </a:p>
        </p:txBody>
      </p:sp>
      <p:sp>
        <p:nvSpPr>
          <p:cNvPr id="15" name="Text 13">
            <a:extLst>
              <a:ext uri="{FF2B5EF4-FFF2-40B4-BE49-F238E27FC236}">
                <a16:creationId xmlns:a16="http://schemas.microsoft.com/office/drawing/2014/main" id="{34FF2E8B-7513-5D84-18C8-4DEDAF687548}"/>
              </a:ext>
            </a:extLst>
          </p:cNvPr>
          <p:cNvSpPr/>
          <p:nvPr/>
        </p:nvSpPr>
        <p:spPr>
          <a:xfrm>
            <a:off x="4889798" y="3817938"/>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cs typeface="Barlow Bold" pitchFamily="34" charset="-120"/>
              </a:rPr>
              <a:t>Təhlükəsizlik</a:t>
            </a:r>
            <a:endParaRPr lang="en-US" sz="2800" dirty="0">
              <a:latin typeface="Segoe UI Black" panose="020B0A02040204020203" pitchFamily="34" charset="0"/>
              <a:ea typeface="Segoe UI Black" panose="020B0A02040204020203" pitchFamily="34" charset="0"/>
            </a:endParaRPr>
          </a:p>
        </p:txBody>
      </p:sp>
      <p:sp>
        <p:nvSpPr>
          <p:cNvPr id="16" name="Text 14">
            <a:extLst>
              <a:ext uri="{FF2B5EF4-FFF2-40B4-BE49-F238E27FC236}">
                <a16:creationId xmlns:a16="http://schemas.microsoft.com/office/drawing/2014/main" id="{9531D9A4-B526-E9DC-B73C-9DA4EE9DA7FF}"/>
              </a:ext>
            </a:extLst>
          </p:cNvPr>
          <p:cNvSpPr/>
          <p:nvPr/>
        </p:nvSpPr>
        <p:spPr>
          <a:xfrm>
            <a:off x="4889798" y="4198541"/>
            <a:ext cx="6539309"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 təhlükəsizliyinin təmin edilməsi ən vacib məsələdir. İnsan-robot əməkdaşlığı üçün ciddi protokollar lazımdır.</a:t>
            </a:r>
            <a:endParaRPr lang="en-US" sz="1600" b="1" dirty="0">
              <a:latin typeface="Aptos" panose="020B0004020202020204" pitchFamily="34" charset="0"/>
            </a:endParaRPr>
          </a:p>
        </p:txBody>
      </p:sp>
      <p:sp>
        <p:nvSpPr>
          <p:cNvPr id="18" name="Shape 16">
            <a:extLst>
              <a:ext uri="{FF2B5EF4-FFF2-40B4-BE49-F238E27FC236}">
                <a16:creationId xmlns:a16="http://schemas.microsoft.com/office/drawing/2014/main" id="{FE7382F6-4870-4842-359D-1EA84A7FB0C8}"/>
              </a:ext>
            </a:extLst>
          </p:cNvPr>
          <p:cNvSpPr/>
          <p:nvPr/>
        </p:nvSpPr>
        <p:spPr>
          <a:xfrm>
            <a:off x="593428" y="4995268"/>
            <a:ext cx="5502573"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9" name="Text 17">
            <a:extLst>
              <a:ext uri="{FF2B5EF4-FFF2-40B4-BE49-F238E27FC236}">
                <a16:creationId xmlns:a16="http://schemas.microsoft.com/office/drawing/2014/main" id="{F2AE3178-FE7A-4472-AE95-F6D6AFFC6CDC}"/>
              </a:ext>
            </a:extLst>
          </p:cNvPr>
          <p:cNvSpPr/>
          <p:nvPr/>
        </p:nvSpPr>
        <p:spPr>
          <a:xfrm>
            <a:off x="762894" y="5456734"/>
            <a:ext cx="128191"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4</a:t>
            </a:r>
            <a:endParaRPr lang="en-US" sz="1667" dirty="0"/>
          </a:p>
        </p:txBody>
      </p:sp>
      <p:sp>
        <p:nvSpPr>
          <p:cNvPr id="20" name="Text 18">
            <a:extLst>
              <a:ext uri="{FF2B5EF4-FFF2-40B4-BE49-F238E27FC236}">
                <a16:creationId xmlns:a16="http://schemas.microsoft.com/office/drawing/2014/main" id="{FABB5714-9393-E473-16C6-7DD363B48172}"/>
              </a:ext>
            </a:extLst>
          </p:cNvPr>
          <p:cNvSpPr/>
          <p:nvPr/>
        </p:nvSpPr>
        <p:spPr>
          <a:xfrm>
            <a:off x="6265466" y="5164733"/>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İş yerlərinin azalması</a:t>
            </a:r>
            <a:endParaRPr lang="en-US" sz="2800" dirty="0">
              <a:latin typeface="Segoe UI Black" panose="020B0A02040204020203" pitchFamily="34" charset="0"/>
              <a:ea typeface="Segoe UI Black" panose="020B0A02040204020203" pitchFamily="34" charset="0"/>
            </a:endParaRPr>
          </a:p>
        </p:txBody>
      </p:sp>
      <p:sp>
        <p:nvSpPr>
          <p:cNvPr id="21" name="Text 19">
            <a:extLst>
              <a:ext uri="{FF2B5EF4-FFF2-40B4-BE49-F238E27FC236}">
                <a16:creationId xmlns:a16="http://schemas.microsoft.com/office/drawing/2014/main" id="{F8E6410B-3CC2-7BDB-158F-4FDA6BCF6F64}"/>
              </a:ext>
            </a:extLst>
          </p:cNvPr>
          <p:cNvSpPr/>
          <p:nvPr/>
        </p:nvSpPr>
        <p:spPr>
          <a:xfrm>
            <a:off x="6265466" y="5545336"/>
            <a:ext cx="5163642"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Avtomatlaşdırma işçilərin köçürülməsinə, işçi qüvvəsinin yenidən tədrisinə və yeni iş imkanlarına ehtiyac yarada bilər.</a:t>
            </a:r>
            <a:endParaRPr lang="en-US" sz="1600" b="1" dirty="0">
              <a:latin typeface="Aptos" panose="020B0004020202020204" pitchFamily="34" charset="0"/>
            </a:endParaRPr>
          </a:p>
        </p:txBody>
      </p:sp>
      <p:sp>
        <p:nvSpPr>
          <p:cNvPr id="22" name="Rectangle 21">
            <a:extLst>
              <a:ext uri="{FF2B5EF4-FFF2-40B4-BE49-F238E27FC236}">
                <a16:creationId xmlns:a16="http://schemas.microsoft.com/office/drawing/2014/main" id="{FC810996-56CA-6529-344A-17BF27D9A937}"/>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
        <p:nvSpPr>
          <p:cNvPr id="7" name="Text 0">
            <a:extLst>
              <a:ext uri="{FF2B5EF4-FFF2-40B4-BE49-F238E27FC236}">
                <a16:creationId xmlns:a16="http://schemas.microsoft.com/office/drawing/2014/main" id="{B7C5A6E0-4A79-5BFD-0141-16FA77FB7912}"/>
              </a:ext>
            </a:extLst>
          </p:cNvPr>
          <p:cNvSpPr/>
          <p:nvPr/>
        </p:nvSpPr>
        <p:spPr>
          <a:xfrm>
            <a:off x="593427" y="600670"/>
            <a:ext cx="5333802" cy="557708"/>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Çətinliklər və məhdudiyyətlər</a:t>
            </a:r>
            <a:endParaRPr lang="en-US" sz="3500" dirty="0"/>
          </a:p>
        </p:txBody>
      </p:sp>
      <p:pic>
        <p:nvPicPr>
          <p:cNvPr id="30" name="Graphic 29" descr="Money with solid fill">
            <a:extLst>
              <a:ext uri="{FF2B5EF4-FFF2-40B4-BE49-F238E27FC236}">
                <a16:creationId xmlns:a16="http://schemas.microsoft.com/office/drawing/2014/main" id="{F61BC3BB-FF5A-EF58-9BDD-2E38FEB1C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02" y="1479167"/>
            <a:ext cx="914400" cy="914400"/>
          </a:xfrm>
          <a:prstGeom prst="rect">
            <a:avLst/>
          </a:prstGeom>
        </p:spPr>
      </p:pic>
      <p:sp>
        <p:nvSpPr>
          <p:cNvPr id="12" name="Shape 1">
            <a:extLst>
              <a:ext uri="{FF2B5EF4-FFF2-40B4-BE49-F238E27FC236}">
                <a16:creationId xmlns:a16="http://schemas.microsoft.com/office/drawing/2014/main" id="{A921075E-1C68-FB9B-A522-16D7610FED3E}"/>
              </a:ext>
            </a:extLst>
          </p:cNvPr>
          <p:cNvSpPr/>
          <p:nvPr/>
        </p:nvSpPr>
        <p:spPr>
          <a:xfrm>
            <a:off x="12445221" y="1369483"/>
            <a:ext cx="11604482"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2" name="Graphic 31" descr="Computer with solid fill">
            <a:extLst>
              <a:ext uri="{FF2B5EF4-FFF2-40B4-BE49-F238E27FC236}">
                <a16:creationId xmlns:a16="http://schemas.microsoft.com/office/drawing/2014/main" id="{B55BCDD8-638B-D3DE-FF69-074D473FDA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656" y="2627048"/>
            <a:ext cx="914400" cy="914400"/>
          </a:xfrm>
          <a:prstGeom prst="rect">
            <a:avLst/>
          </a:prstGeom>
        </p:spPr>
      </p:pic>
      <p:sp>
        <p:nvSpPr>
          <p:cNvPr id="17" name="Shape 1">
            <a:extLst>
              <a:ext uri="{FF2B5EF4-FFF2-40B4-BE49-F238E27FC236}">
                <a16:creationId xmlns:a16="http://schemas.microsoft.com/office/drawing/2014/main" id="{E3B07F62-D6F2-3D5A-EDCF-EA11E5C03E66}"/>
              </a:ext>
            </a:extLst>
          </p:cNvPr>
          <p:cNvSpPr/>
          <p:nvPr/>
        </p:nvSpPr>
        <p:spPr>
          <a:xfrm>
            <a:off x="12457214" y="2550650"/>
            <a:ext cx="10835678"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4" name="Graphic 33" descr="Heartbeat with solid fill">
            <a:extLst>
              <a:ext uri="{FF2B5EF4-FFF2-40B4-BE49-F238E27FC236}">
                <a16:creationId xmlns:a16="http://schemas.microsoft.com/office/drawing/2014/main" id="{26964A9F-3D99-8468-6067-1A8199B25A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44056" y="3741341"/>
            <a:ext cx="914400" cy="914400"/>
          </a:xfrm>
          <a:prstGeom prst="rect">
            <a:avLst/>
          </a:prstGeom>
        </p:spPr>
      </p:pic>
      <p:sp>
        <p:nvSpPr>
          <p:cNvPr id="27" name="Shape 1">
            <a:extLst>
              <a:ext uri="{FF2B5EF4-FFF2-40B4-BE49-F238E27FC236}">
                <a16:creationId xmlns:a16="http://schemas.microsoft.com/office/drawing/2014/main" id="{8E53E53B-F1EC-1169-8A38-A2455C3CAE6D}"/>
              </a:ext>
            </a:extLst>
          </p:cNvPr>
          <p:cNvSpPr/>
          <p:nvPr/>
        </p:nvSpPr>
        <p:spPr>
          <a:xfrm>
            <a:off x="587518" y="3693947"/>
            <a:ext cx="10835678" cy="1231997"/>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6" name="Graphic 35" descr="Briefcase with solid fill">
            <a:extLst>
              <a:ext uri="{FF2B5EF4-FFF2-40B4-BE49-F238E27FC236}">
                <a16:creationId xmlns:a16="http://schemas.microsoft.com/office/drawing/2014/main" id="{9C32206C-25DD-991D-1F71-6BCF8F3C11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495" y="5230278"/>
            <a:ext cx="914400" cy="914400"/>
          </a:xfrm>
          <a:prstGeom prst="rect">
            <a:avLst/>
          </a:prstGeom>
        </p:spPr>
      </p:pic>
      <p:sp>
        <p:nvSpPr>
          <p:cNvPr id="28" name="Shape 1">
            <a:extLst>
              <a:ext uri="{FF2B5EF4-FFF2-40B4-BE49-F238E27FC236}">
                <a16:creationId xmlns:a16="http://schemas.microsoft.com/office/drawing/2014/main" id="{953ACA3D-93EF-FB24-A5A5-3AD226C5418A}"/>
              </a:ext>
            </a:extLst>
          </p:cNvPr>
          <p:cNvSpPr/>
          <p:nvPr/>
        </p:nvSpPr>
        <p:spPr>
          <a:xfrm>
            <a:off x="587518" y="5011404"/>
            <a:ext cx="10835678" cy="1366659"/>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Tree>
    <p:extLst>
      <p:ext uri="{BB962C8B-B14F-4D97-AF65-F5344CB8AC3E}">
        <p14:creationId xmlns:p14="http://schemas.microsoft.com/office/powerpoint/2010/main" val="417435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7A75-31DC-D758-6112-0D97DAAA9153}"/>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71FAD95-95E0-B217-F888-320ED5D1457D}"/>
              </a:ext>
            </a:extLst>
          </p:cNvPr>
          <p:cNvSpPr/>
          <p:nvPr/>
        </p:nvSpPr>
        <p:spPr>
          <a:xfrm>
            <a:off x="593428" y="1497409"/>
            <a:ext cx="1375569"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4" name="Text 2">
            <a:extLst>
              <a:ext uri="{FF2B5EF4-FFF2-40B4-BE49-F238E27FC236}">
                <a16:creationId xmlns:a16="http://schemas.microsoft.com/office/drawing/2014/main" id="{993B18ED-94E0-0A90-E604-F70C35592348}"/>
              </a:ext>
            </a:extLst>
          </p:cNvPr>
          <p:cNvSpPr/>
          <p:nvPr/>
        </p:nvSpPr>
        <p:spPr>
          <a:xfrm>
            <a:off x="762894" y="1823245"/>
            <a:ext cx="7500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1</a:t>
            </a:r>
            <a:endParaRPr lang="en-US" sz="1667" dirty="0"/>
          </a:p>
        </p:txBody>
      </p:sp>
      <p:sp>
        <p:nvSpPr>
          <p:cNvPr id="5" name="Text 3">
            <a:extLst>
              <a:ext uri="{FF2B5EF4-FFF2-40B4-BE49-F238E27FC236}">
                <a16:creationId xmlns:a16="http://schemas.microsoft.com/office/drawing/2014/main" id="{02B4E333-C32A-37F1-F689-36631F62A526}"/>
              </a:ext>
            </a:extLst>
          </p:cNvPr>
          <p:cNvSpPr/>
          <p:nvPr/>
        </p:nvSpPr>
        <p:spPr>
          <a:xfrm>
            <a:off x="2138462" y="1666876"/>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Qiymətlər</a:t>
            </a:r>
            <a:endParaRPr lang="en-US" sz="2800" dirty="0">
              <a:latin typeface="Segoe UI Black" panose="020B0A02040204020203" pitchFamily="34" charset="0"/>
              <a:ea typeface="Segoe UI Black" panose="020B0A02040204020203" pitchFamily="34" charset="0"/>
            </a:endParaRPr>
          </a:p>
        </p:txBody>
      </p:sp>
      <p:sp>
        <p:nvSpPr>
          <p:cNvPr id="6" name="Text 4">
            <a:extLst>
              <a:ext uri="{FF2B5EF4-FFF2-40B4-BE49-F238E27FC236}">
                <a16:creationId xmlns:a16="http://schemas.microsoft.com/office/drawing/2014/main" id="{C77284D5-37E3-8E62-D5DC-559798A8323C}"/>
              </a:ext>
            </a:extLst>
          </p:cNvPr>
          <p:cNvSpPr/>
          <p:nvPr/>
        </p:nvSpPr>
        <p:spPr>
          <a:xfrm>
            <a:off x="2138462" y="2089017"/>
            <a:ext cx="6621760" cy="271264"/>
          </a:xfrm>
          <a:prstGeom prst="rect">
            <a:avLst/>
          </a:prstGeom>
          <a:noFill/>
          <a:ln/>
        </p:spPr>
        <p:txBody>
          <a:bodyPr wrap="none" lIns="0" tIns="0" rIns="0" bIns="0" rtlCol="0" anchor="t"/>
          <a:lstStyle/>
          <a:p>
            <a:pPr>
              <a:lnSpc>
                <a:spcPts val="2125"/>
              </a:lnSpc>
            </a:pPr>
            <a:r>
              <a:rPr lang="en-US" b="1">
                <a:solidFill>
                  <a:srgbClr val="EEEFF5"/>
                </a:solidFill>
                <a:latin typeface="Aptos" panose="020B0004020202020204" pitchFamily="34" charset="0"/>
                <a:ea typeface="Montserrat" pitchFamily="34" charset="-122"/>
                <a:cs typeface="Montserrat" pitchFamily="34" charset="-120"/>
              </a:rPr>
              <a:t>Robotlara ilkin investisiya yüksək ola bilər, bunun üçün ehtiyat xərc-mənfəət analizi tələb olunur.</a:t>
            </a:r>
            <a:endParaRPr lang="en-US" b="1" dirty="0">
              <a:latin typeface="Aptos" panose="020B0004020202020204" pitchFamily="34" charset="0"/>
            </a:endParaRPr>
          </a:p>
        </p:txBody>
      </p:sp>
      <p:sp>
        <p:nvSpPr>
          <p:cNvPr id="8" name="Shape 6">
            <a:extLst>
              <a:ext uri="{FF2B5EF4-FFF2-40B4-BE49-F238E27FC236}">
                <a16:creationId xmlns:a16="http://schemas.microsoft.com/office/drawing/2014/main" id="{FA8EB064-83F8-A8B0-9E30-04D6BC9D42E9}"/>
              </a:ext>
            </a:extLst>
          </p:cNvPr>
          <p:cNvSpPr/>
          <p:nvPr/>
        </p:nvSpPr>
        <p:spPr>
          <a:xfrm>
            <a:off x="593427" y="2572941"/>
            <a:ext cx="2751237"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9" name="Text 7">
            <a:extLst>
              <a:ext uri="{FF2B5EF4-FFF2-40B4-BE49-F238E27FC236}">
                <a16:creationId xmlns:a16="http://schemas.microsoft.com/office/drawing/2014/main" id="{1A9BDD3C-8B72-8FD4-264C-58E2EBE22628}"/>
              </a:ext>
            </a:extLst>
          </p:cNvPr>
          <p:cNvSpPr/>
          <p:nvPr/>
        </p:nvSpPr>
        <p:spPr>
          <a:xfrm>
            <a:off x="762894" y="2898775"/>
            <a:ext cx="118666"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2</a:t>
            </a:r>
            <a:endParaRPr lang="en-US" sz="1667" dirty="0"/>
          </a:p>
        </p:txBody>
      </p:sp>
      <p:sp>
        <p:nvSpPr>
          <p:cNvPr id="10" name="Text 8">
            <a:extLst>
              <a:ext uri="{FF2B5EF4-FFF2-40B4-BE49-F238E27FC236}">
                <a16:creationId xmlns:a16="http://schemas.microsoft.com/office/drawing/2014/main" id="{E3A9E33E-333E-8766-391F-6A43F0207613}"/>
              </a:ext>
            </a:extLst>
          </p:cNvPr>
          <p:cNvSpPr/>
          <p:nvPr/>
        </p:nvSpPr>
        <p:spPr>
          <a:xfrm>
            <a:off x="3514130" y="2742407"/>
            <a:ext cx="2231033" cy="278904"/>
          </a:xfrm>
          <a:prstGeom prst="rect">
            <a:avLst/>
          </a:prstGeom>
          <a:noFill/>
          <a:ln/>
        </p:spPr>
        <p:txBody>
          <a:bodyPr wrap="none" lIns="0" tIns="0" rIns="0" bIns="0" rtlCol="0" anchor="t"/>
          <a:lstStyle/>
          <a:p>
            <a:pPr>
              <a:lnSpc>
                <a:spcPts val="2167"/>
              </a:lnSpc>
            </a:pPr>
            <a:r>
              <a:rPr lang="az-Latn-AZ" sz="2800">
                <a:solidFill>
                  <a:schemeClr val="bg1"/>
                </a:solidFill>
                <a:latin typeface="Segoe UI Black" panose="020B0A02040204020203" pitchFamily="34" charset="0"/>
                <a:ea typeface="Segoe UI Black" panose="020B0A02040204020203" pitchFamily="34" charset="0"/>
              </a:rPr>
              <a:t>Programlaşdırma</a:t>
            </a:r>
            <a:endParaRPr lang="en-US" sz="2800" dirty="0">
              <a:solidFill>
                <a:schemeClr val="bg1"/>
              </a:solidFill>
              <a:latin typeface="Segoe UI Black" panose="020B0A02040204020203" pitchFamily="34" charset="0"/>
              <a:ea typeface="Segoe UI Black" panose="020B0A02040204020203" pitchFamily="34" charset="0"/>
            </a:endParaRPr>
          </a:p>
        </p:txBody>
      </p:sp>
      <p:sp>
        <p:nvSpPr>
          <p:cNvPr id="11" name="Text 9">
            <a:extLst>
              <a:ext uri="{FF2B5EF4-FFF2-40B4-BE49-F238E27FC236}">
                <a16:creationId xmlns:a16="http://schemas.microsoft.com/office/drawing/2014/main" id="{D1F03C08-2D45-87E4-AFD0-0C86709E0966}"/>
              </a:ext>
            </a:extLst>
          </p:cNvPr>
          <p:cNvSpPr/>
          <p:nvPr/>
        </p:nvSpPr>
        <p:spPr>
          <a:xfrm>
            <a:off x="3514130" y="3017818"/>
            <a:ext cx="7607796" cy="271264"/>
          </a:xfrm>
          <a:prstGeom prst="rect">
            <a:avLst/>
          </a:prstGeom>
          <a:noFill/>
          <a:ln/>
        </p:spPr>
        <p:txBody>
          <a:bodyPr wrap="non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Robotlar peşəkar mühəndislərdən onları proqramlaşdırmalarını tələb edir, bu isə </a:t>
            </a:r>
            <a:endParaRPr lang="az-Latn-AZ" sz="1600" b="1">
              <a:solidFill>
                <a:srgbClr val="EEEFF5"/>
              </a:solidFill>
              <a:latin typeface="Aptos" panose="020B0004020202020204" pitchFamily="34" charset="0"/>
              <a:ea typeface="Montserrat" pitchFamily="34" charset="-122"/>
              <a:cs typeface="Montserrat" pitchFamily="34" charset="-120"/>
            </a:endParaRPr>
          </a:p>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xüsusi təcrübəni zəruri edir.</a:t>
            </a:r>
            <a:endParaRPr lang="en-US" sz="1600" b="1" dirty="0">
              <a:latin typeface="Aptos" panose="020B0004020202020204" pitchFamily="34" charset="0"/>
            </a:endParaRPr>
          </a:p>
        </p:txBody>
      </p:sp>
      <p:sp>
        <p:nvSpPr>
          <p:cNvPr id="13" name="Shape 11">
            <a:extLst>
              <a:ext uri="{FF2B5EF4-FFF2-40B4-BE49-F238E27FC236}">
                <a16:creationId xmlns:a16="http://schemas.microsoft.com/office/drawing/2014/main" id="{56861FA1-4949-E59C-4F0B-F5D64AA9B176}"/>
              </a:ext>
            </a:extLst>
          </p:cNvPr>
          <p:cNvSpPr/>
          <p:nvPr/>
        </p:nvSpPr>
        <p:spPr>
          <a:xfrm>
            <a:off x="593428" y="3648472"/>
            <a:ext cx="4126905"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4" name="Text 12">
            <a:extLst>
              <a:ext uri="{FF2B5EF4-FFF2-40B4-BE49-F238E27FC236}">
                <a16:creationId xmlns:a16="http://schemas.microsoft.com/office/drawing/2014/main" id="{DC6CAFD4-9BFE-7364-3BD3-E9BD2A5F90CE}"/>
              </a:ext>
            </a:extLst>
          </p:cNvPr>
          <p:cNvSpPr/>
          <p:nvPr/>
        </p:nvSpPr>
        <p:spPr>
          <a:xfrm>
            <a:off x="762894" y="4109939"/>
            <a:ext cx="11439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3</a:t>
            </a:r>
            <a:endParaRPr lang="en-US" sz="1667" dirty="0"/>
          </a:p>
        </p:txBody>
      </p:sp>
      <p:sp>
        <p:nvSpPr>
          <p:cNvPr id="15" name="Text 13">
            <a:extLst>
              <a:ext uri="{FF2B5EF4-FFF2-40B4-BE49-F238E27FC236}">
                <a16:creationId xmlns:a16="http://schemas.microsoft.com/office/drawing/2014/main" id="{DAB97594-1B79-D8F3-EE82-F9ED770AD545}"/>
              </a:ext>
            </a:extLst>
          </p:cNvPr>
          <p:cNvSpPr/>
          <p:nvPr/>
        </p:nvSpPr>
        <p:spPr>
          <a:xfrm>
            <a:off x="4889798" y="3817938"/>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cs typeface="Barlow Bold" pitchFamily="34" charset="-120"/>
              </a:rPr>
              <a:t>Təhlükəsizlik</a:t>
            </a:r>
            <a:endParaRPr lang="en-US" sz="2800" dirty="0">
              <a:latin typeface="Segoe UI Black" panose="020B0A02040204020203" pitchFamily="34" charset="0"/>
              <a:ea typeface="Segoe UI Black" panose="020B0A02040204020203" pitchFamily="34" charset="0"/>
            </a:endParaRPr>
          </a:p>
        </p:txBody>
      </p:sp>
      <p:sp>
        <p:nvSpPr>
          <p:cNvPr id="16" name="Text 14">
            <a:extLst>
              <a:ext uri="{FF2B5EF4-FFF2-40B4-BE49-F238E27FC236}">
                <a16:creationId xmlns:a16="http://schemas.microsoft.com/office/drawing/2014/main" id="{69F91E68-8E61-BBB0-0A58-9BEA41A7F1B0}"/>
              </a:ext>
            </a:extLst>
          </p:cNvPr>
          <p:cNvSpPr/>
          <p:nvPr/>
        </p:nvSpPr>
        <p:spPr>
          <a:xfrm>
            <a:off x="4889798" y="4198541"/>
            <a:ext cx="6539309"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 təhlükəsizliyinin təmin edilməsi ən vacib məsələdir. İnsan-robot əməkdaşlığı üçün ciddi protokollar lazımdır.</a:t>
            </a:r>
            <a:endParaRPr lang="en-US" sz="1600" b="1" dirty="0">
              <a:latin typeface="Aptos" panose="020B0004020202020204" pitchFamily="34" charset="0"/>
            </a:endParaRPr>
          </a:p>
        </p:txBody>
      </p:sp>
      <p:sp>
        <p:nvSpPr>
          <p:cNvPr id="18" name="Shape 16">
            <a:extLst>
              <a:ext uri="{FF2B5EF4-FFF2-40B4-BE49-F238E27FC236}">
                <a16:creationId xmlns:a16="http://schemas.microsoft.com/office/drawing/2014/main" id="{D7EFEF59-A679-8694-ACA0-04D16ED8EF89}"/>
              </a:ext>
            </a:extLst>
          </p:cNvPr>
          <p:cNvSpPr/>
          <p:nvPr/>
        </p:nvSpPr>
        <p:spPr>
          <a:xfrm>
            <a:off x="593428" y="4995268"/>
            <a:ext cx="5502573"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9" name="Text 17">
            <a:extLst>
              <a:ext uri="{FF2B5EF4-FFF2-40B4-BE49-F238E27FC236}">
                <a16:creationId xmlns:a16="http://schemas.microsoft.com/office/drawing/2014/main" id="{B34798A7-F772-DD31-4253-C7871FA96B69}"/>
              </a:ext>
            </a:extLst>
          </p:cNvPr>
          <p:cNvSpPr/>
          <p:nvPr/>
        </p:nvSpPr>
        <p:spPr>
          <a:xfrm>
            <a:off x="762894" y="5456734"/>
            <a:ext cx="128191"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4</a:t>
            </a:r>
            <a:endParaRPr lang="en-US" sz="1667" dirty="0"/>
          </a:p>
        </p:txBody>
      </p:sp>
      <p:sp>
        <p:nvSpPr>
          <p:cNvPr id="20" name="Text 18">
            <a:extLst>
              <a:ext uri="{FF2B5EF4-FFF2-40B4-BE49-F238E27FC236}">
                <a16:creationId xmlns:a16="http://schemas.microsoft.com/office/drawing/2014/main" id="{0790F6E8-A1A9-743A-2E54-963A3EF69C7A}"/>
              </a:ext>
            </a:extLst>
          </p:cNvPr>
          <p:cNvSpPr/>
          <p:nvPr/>
        </p:nvSpPr>
        <p:spPr>
          <a:xfrm>
            <a:off x="6265466" y="5164733"/>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İş yerinin dəyişdirilməsi</a:t>
            </a:r>
            <a:endParaRPr lang="en-US" sz="2800" dirty="0">
              <a:latin typeface="Segoe UI Black" panose="020B0A02040204020203" pitchFamily="34" charset="0"/>
              <a:ea typeface="Segoe UI Black" panose="020B0A02040204020203" pitchFamily="34" charset="0"/>
            </a:endParaRPr>
          </a:p>
        </p:txBody>
      </p:sp>
      <p:sp>
        <p:nvSpPr>
          <p:cNvPr id="21" name="Text 19">
            <a:extLst>
              <a:ext uri="{FF2B5EF4-FFF2-40B4-BE49-F238E27FC236}">
                <a16:creationId xmlns:a16="http://schemas.microsoft.com/office/drawing/2014/main" id="{E14A7099-67A3-AF60-3A3D-8EEA566611F0}"/>
              </a:ext>
            </a:extLst>
          </p:cNvPr>
          <p:cNvSpPr/>
          <p:nvPr/>
        </p:nvSpPr>
        <p:spPr>
          <a:xfrm>
            <a:off x="6265466" y="5545336"/>
            <a:ext cx="5163642"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Avtomatlaşdırma işçilərin köçürülməsinə, işçi qüvvəsinin yenidən tədrisinə və yeni iş imkanlarına ehtiyac yarada bilər.</a:t>
            </a:r>
            <a:endParaRPr lang="en-US" sz="1600" b="1" dirty="0">
              <a:latin typeface="Aptos" panose="020B0004020202020204" pitchFamily="34" charset="0"/>
            </a:endParaRPr>
          </a:p>
        </p:txBody>
      </p:sp>
      <p:sp>
        <p:nvSpPr>
          <p:cNvPr id="22" name="Rectangle 21">
            <a:extLst>
              <a:ext uri="{FF2B5EF4-FFF2-40B4-BE49-F238E27FC236}">
                <a16:creationId xmlns:a16="http://schemas.microsoft.com/office/drawing/2014/main" id="{441336D7-9366-E078-5A1D-E1E37969AC15}"/>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
        <p:nvSpPr>
          <p:cNvPr id="7" name="Text 0">
            <a:extLst>
              <a:ext uri="{FF2B5EF4-FFF2-40B4-BE49-F238E27FC236}">
                <a16:creationId xmlns:a16="http://schemas.microsoft.com/office/drawing/2014/main" id="{B953587A-E079-1C32-BC08-556AF87E0CCC}"/>
              </a:ext>
            </a:extLst>
          </p:cNvPr>
          <p:cNvSpPr/>
          <p:nvPr/>
        </p:nvSpPr>
        <p:spPr>
          <a:xfrm>
            <a:off x="593427" y="600670"/>
            <a:ext cx="5333802" cy="557708"/>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Çətinliklər və məhdudiyyətlər</a:t>
            </a:r>
            <a:endParaRPr lang="en-US" sz="3500" dirty="0"/>
          </a:p>
        </p:txBody>
      </p:sp>
      <p:pic>
        <p:nvPicPr>
          <p:cNvPr id="30" name="Graphic 29" descr="Money with solid fill">
            <a:extLst>
              <a:ext uri="{FF2B5EF4-FFF2-40B4-BE49-F238E27FC236}">
                <a16:creationId xmlns:a16="http://schemas.microsoft.com/office/drawing/2014/main" id="{D6EBD14A-87D0-E166-8A85-72F3188CB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02" y="1479167"/>
            <a:ext cx="914400" cy="914400"/>
          </a:xfrm>
          <a:prstGeom prst="rect">
            <a:avLst/>
          </a:prstGeom>
        </p:spPr>
      </p:pic>
      <p:sp>
        <p:nvSpPr>
          <p:cNvPr id="12" name="Shape 1">
            <a:extLst>
              <a:ext uri="{FF2B5EF4-FFF2-40B4-BE49-F238E27FC236}">
                <a16:creationId xmlns:a16="http://schemas.microsoft.com/office/drawing/2014/main" id="{B345BDD8-1837-A0DE-F64F-BAD4B7E7C6F8}"/>
              </a:ext>
            </a:extLst>
          </p:cNvPr>
          <p:cNvSpPr/>
          <p:nvPr/>
        </p:nvSpPr>
        <p:spPr>
          <a:xfrm>
            <a:off x="12445221" y="1369483"/>
            <a:ext cx="11604482"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2" name="Graphic 31" descr="Computer with solid fill">
            <a:extLst>
              <a:ext uri="{FF2B5EF4-FFF2-40B4-BE49-F238E27FC236}">
                <a16:creationId xmlns:a16="http://schemas.microsoft.com/office/drawing/2014/main" id="{E435FBCA-26A9-2878-9929-0416B82228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656" y="2627048"/>
            <a:ext cx="914400" cy="914400"/>
          </a:xfrm>
          <a:prstGeom prst="rect">
            <a:avLst/>
          </a:prstGeom>
        </p:spPr>
      </p:pic>
      <p:sp>
        <p:nvSpPr>
          <p:cNvPr id="17" name="Shape 1">
            <a:extLst>
              <a:ext uri="{FF2B5EF4-FFF2-40B4-BE49-F238E27FC236}">
                <a16:creationId xmlns:a16="http://schemas.microsoft.com/office/drawing/2014/main" id="{9F3432A7-38D9-9B78-6E29-8FF80CFC12DB}"/>
              </a:ext>
            </a:extLst>
          </p:cNvPr>
          <p:cNvSpPr/>
          <p:nvPr/>
        </p:nvSpPr>
        <p:spPr>
          <a:xfrm>
            <a:off x="12457214" y="2550650"/>
            <a:ext cx="10835678"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4" name="Graphic 33" descr="Heartbeat with solid fill">
            <a:extLst>
              <a:ext uri="{FF2B5EF4-FFF2-40B4-BE49-F238E27FC236}">
                <a16:creationId xmlns:a16="http://schemas.microsoft.com/office/drawing/2014/main" id="{90386606-A1BB-EE0D-9D3A-81C1DD8E17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44056" y="3741341"/>
            <a:ext cx="914400" cy="914400"/>
          </a:xfrm>
          <a:prstGeom prst="rect">
            <a:avLst/>
          </a:prstGeom>
        </p:spPr>
      </p:pic>
      <p:pic>
        <p:nvPicPr>
          <p:cNvPr id="36" name="Graphic 35" descr="Briefcase with solid fill">
            <a:extLst>
              <a:ext uri="{FF2B5EF4-FFF2-40B4-BE49-F238E27FC236}">
                <a16:creationId xmlns:a16="http://schemas.microsoft.com/office/drawing/2014/main" id="{641381FD-8BDE-2412-5D85-68198D4146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4130" y="5269925"/>
            <a:ext cx="914400" cy="914400"/>
          </a:xfrm>
          <a:prstGeom prst="rect">
            <a:avLst/>
          </a:prstGeom>
        </p:spPr>
      </p:pic>
      <p:sp>
        <p:nvSpPr>
          <p:cNvPr id="28" name="Shape 1">
            <a:extLst>
              <a:ext uri="{FF2B5EF4-FFF2-40B4-BE49-F238E27FC236}">
                <a16:creationId xmlns:a16="http://schemas.microsoft.com/office/drawing/2014/main" id="{B9A43983-180D-06DA-46E8-2AECF47D51C5}"/>
              </a:ext>
            </a:extLst>
          </p:cNvPr>
          <p:cNvSpPr/>
          <p:nvPr/>
        </p:nvSpPr>
        <p:spPr>
          <a:xfrm>
            <a:off x="678161" y="4993659"/>
            <a:ext cx="10835678" cy="1366659"/>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2" name="Shape 1">
            <a:extLst>
              <a:ext uri="{FF2B5EF4-FFF2-40B4-BE49-F238E27FC236}">
                <a16:creationId xmlns:a16="http://schemas.microsoft.com/office/drawing/2014/main" id="{96A4D637-3DA6-54B8-83B6-E199303815DA}"/>
              </a:ext>
            </a:extLst>
          </p:cNvPr>
          <p:cNvSpPr/>
          <p:nvPr/>
        </p:nvSpPr>
        <p:spPr>
          <a:xfrm>
            <a:off x="12445221" y="3721732"/>
            <a:ext cx="10835678" cy="1231997"/>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Tree>
    <p:extLst>
      <p:ext uri="{BB962C8B-B14F-4D97-AF65-F5344CB8AC3E}">
        <p14:creationId xmlns:p14="http://schemas.microsoft.com/office/powerpoint/2010/main" val="57199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7EAF-3345-5588-C3EC-896701F6EFCA}"/>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CA1DFC43-0656-0D7E-2588-78DFA9FE4D96}"/>
              </a:ext>
            </a:extLst>
          </p:cNvPr>
          <p:cNvSpPr/>
          <p:nvPr/>
        </p:nvSpPr>
        <p:spPr>
          <a:xfrm>
            <a:off x="593428" y="1497409"/>
            <a:ext cx="1375569"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4" name="Text 2">
            <a:extLst>
              <a:ext uri="{FF2B5EF4-FFF2-40B4-BE49-F238E27FC236}">
                <a16:creationId xmlns:a16="http://schemas.microsoft.com/office/drawing/2014/main" id="{141918E3-CC88-85FE-8C09-2D93B8D89D15}"/>
              </a:ext>
            </a:extLst>
          </p:cNvPr>
          <p:cNvSpPr/>
          <p:nvPr/>
        </p:nvSpPr>
        <p:spPr>
          <a:xfrm>
            <a:off x="762894" y="1823245"/>
            <a:ext cx="7500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1</a:t>
            </a:r>
            <a:endParaRPr lang="en-US" sz="1667" dirty="0"/>
          </a:p>
        </p:txBody>
      </p:sp>
      <p:sp>
        <p:nvSpPr>
          <p:cNvPr id="5" name="Text 3">
            <a:extLst>
              <a:ext uri="{FF2B5EF4-FFF2-40B4-BE49-F238E27FC236}">
                <a16:creationId xmlns:a16="http://schemas.microsoft.com/office/drawing/2014/main" id="{C1EF2455-3999-A6EE-E76D-26255EA693EE}"/>
              </a:ext>
            </a:extLst>
          </p:cNvPr>
          <p:cNvSpPr/>
          <p:nvPr/>
        </p:nvSpPr>
        <p:spPr>
          <a:xfrm>
            <a:off x="2138462" y="1666876"/>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Qiymətlər</a:t>
            </a:r>
            <a:endParaRPr lang="en-US" sz="2800" dirty="0">
              <a:latin typeface="Segoe UI Black" panose="020B0A02040204020203" pitchFamily="34" charset="0"/>
              <a:ea typeface="Segoe UI Black" panose="020B0A02040204020203" pitchFamily="34" charset="0"/>
            </a:endParaRPr>
          </a:p>
        </p:txBody>
      </p:sp>
      <p:sp>
        <p:nvSpPr>
          <p:cNvPr id="6" name="Text 4">
            <a:extLst>
              <a:ext uri="{FF2B5EF4-FFF2-40B4-BE49-F238E27FC236}">
                <a16:creationId xmlns:a16="http://schemas.microsoft.com/office/drawing/2014/main" id="{2B281773-9063-E107-FA82-8D5925C02931}"/>
              </a:ext>
            </a:extLst>
          </p:cNvPr>
          <p:cNvSpPr/>
          <p:nvPr/>
        </p:nvSpPr>
        <p:spPr>
          <a:xfrm>
            <a:off x="2138462" y="2089017"/>
            <a:ext cx="6621760" cy="271264"/>
          </a:xfrm>
          <a:prstGeom prst="rect">
            <a:avLst/>
          </a:prstGeom>
          <a:noFill/>
          <a:ln/>
        </p:spPr>
        <p:txBody>
          <a:bodyPr wrap="none" lIns="0" tIns="0" rIns="0" bIns="0" rtlCol="0" anchor="t"/>
          <a:lstStyle/>
          <a:p>
            <a:pPr>
              <a:lnSpc>
                <a:spcPts val="2125"/>
              </a:lnSpc>
            </a:pPr>
            <a:r>
              <a:rPr lang="en-US" b="1">
                <a:solidFill>
                  <a:srgbClr val="EEEFF5"/>
                </a:solidFill>
                <a:latin typeface="Aptos" panose="020B0004020202020204" pitchFamily="34" charset="0"/>
                <a:ea typeface="Montserrat" pitchFamily="34" charset="-122"/>
                <a:cs typeface="Montserrat" pitchFamily="34" charset="-120"/>
              </a:rPr>
              <a:t>Robotlara ilkin investisiya yüksək ola bilər, bunun üçün ehtiyat xərc-mənfəət analizi tələb olunur.</a:t>
            </a:r>
            <a:endParaRPr lang="en-US" b="1" dirty="0">
              <a:latin typeface="Aptos" panose="020B0004020202020204" pitchFamily="34" charset="0"/>
            </a:endParaRPr>
          </a:p>
        </p:txBody>
      </p:sp>
      <p:sp>
        <p:nvSpPr>
          <p:cNvPr id="8" name="Shape 6">
            <a:extLst>
              <a:ext uri="{FF2B5EF4-FFF2-40B4-BE49-F238E27FC236}">
                <a16:creationId xmlns:a16="http://schemas.microsoft.com/office/drawing/2014/main" id="{C65E9FE4-877C-A11A-7987-8491DD673698}"/>
              </a:ext>
            </a:extLst>
          </p:cNvPr>
          <p:cNvSpPr/>
          <p:nvPr/>
        </p:nvSpPr>
        <p:spPr>
          <a:xfrm>
            <a:off x="593427" y="2572941"/>
            <a:ext cx="2751237"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9" name="Text 7">
            <a:extLst>
              <a:ext uri="{FF2B5EF4-FFF2-40B4-BE49-F238E27FC236}">
                <a16:creationId xmlns:a16="http://schemas.microsoft.com/office/drawing/2014/main" id="{234F141F-09FB-F9E0-786B-76445A90FAE8}"/>
              </a:ext>
            </a:extLst>
          </p:cNvPr>
          <p:cNvSpPr/>
          <p:nvPr/>
        </p:nvSpPr>
        <p:spPr>
          <a:xfrm>
            <a:off x="762894" y="2898775"/>
            <a:ext cx="118666"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2</a:t>
            </a:r>
            <a:endParaRPr lang="en-US" sz="1667" dirty="0"/>
          </a:p>
        </p:txBody>
      </p:sp>
      <p:sp>
        <p:nvSpPr>
          <p:cNvPr id="10" name="Text 8">
            <a:extLst>
              <a:ext uri="{FF2B5EF4-FFF2-40B4-BE49-F238E27FC236}">
                <a16:creationId xmlns:a16="http://schemas.microsoft.com/office/drawing/2014/main" id="{5AD51FDE-D9A4-9EF6-10F9-6E590DE2FD7A}"/>
              </a:ext>
            </a:extLst>
          </p:cNvPr>
          <p:cNvSpPr/>
          <p:nvPr/>
        </p:nvSpPr>
        <p:spPr>
          <a:xfrm>
            <a:off x="3514130" y="2742407"/>
            <a:ext cx="2231033" cy="278904"/>
          </a:xfrm>
          <a:prstGeom prst="rect">
            <a:avLst/>
          </a:prstGeom>
          <a:noFill/>
          <a:ln/>
        </p:spPr>
        <p:txBody>
          <a:bodyPr wrap="none" lIns="0" tIns="0" rIns="0" bIns="0" rtlCol="0" anchor="t"/>
          <a:lstStyle/>
          <a:p>
            <a:pPr>
              <a:lnSpc>
                <a:spcPts val="2167"/>
              </a:lnSpc>
            </a:pPr>
            <a:r>
              <a:rPr lang="az-Latn-AZ" sz="2800">
                <a:solidFill>
                  <a:schemeClr val="bg1"/>
                </a:solidFill>
                <a:latin typeface="Segoe UI Black" panose="020B0A02040204020203" pitchFamily="34" charset="0"/>
                <a:ea typeface="Segoe UI Black" panose="020B0A02040204020203" pitchFamily="34" charset="0"/>
              </a:rPr>
              <a:t>Programlaşdırma</a:t>
            </a:r>
            <a:endParaRPr lang="en-US" sz="2800" dirty="0">
              <a:solidFill>
                <a:schemeClr val="bg1"/>
              </a:solidFill>
              <a:latin typeface="Segoe UI Black" panose="020B0A02040204020203" pitchFamily="34" charset="0"/>
              <a:ea typeface="Segoe UI Black" panose="020B0A02040204020203" pitchFamily="34" charset="0"/>
            </a:endParaRPr>
          </a:p>
        </p:txBody>
      </p:sp>
      <p:sp>
        <p:nvSpPr>
          <p:cNvPr id="11" name="Text 9">
            <a:extLst>
              <a:ext uri="{FF2B5EF4-FFF2-40B4-BE49-F238E27FC236}">
                <a16:creationId xmlns:a16="http://schemas.microsoft.com/office/drawing/2014/main" id="{29FEEE0C-E3E1-6A87-2971-1AE46A757E69}"/>
              </a:ext>
            </a:extLst>
          </p:cNvPr>
          <p:cNvSpPr/>
          <p:nvPr/>
        </p:nvSpPr>
        <p:spPr>
          <a:xfrm>
            <a:off x="3514130" y="3017818"/>
            <a:ext cx="7607796" cy="271264"/>
          </a:xfrm>
          <a:prstGeom prst="rect">
            <a:avLst/>
          </a:prstGeom>
          <a:noFill/>
          <a:ln/>
        </p:spPr>
        <p:txBody>
          <a:bodyPr wrap="non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Robotlar peşəkar mühəndislərdən onları proqramlaşdırmalarını tələb edir, bu isə </a:t>
            </a:r>
            <a:endParaRPr lang="az-Latn-AZ" sz="1600" b="1">
              <a:solidFill>
                <a:srgbClr val="EEEFF5"/>
              </a:solidFill>
              <a:latin typeface="Aptos" panose="020B0004020202020204" pitchFamily="34" charset="0"/>
              <a:ea typeface="Montserrat" pitchFamily="34" charset="-122"/>
              <a:cs typeface="Montserrat" pitchFamily="34" charset="-120"/>
            </a:endParaRPr>
          </a:p>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xüsusi təcrübəni zəruri edir.</a:t>
            </a:r>
            <a:endParaRPr lang="en-US" sz="1600" b="1" dirty="0">
              <a:latin typeface="Aptos" panose="020B0004020202020204" pitchFamily="34" charset="0"/>
            </a:endParaRPr>
          </a:p>
        </p:txBody>
      </p:sp>
      <p:sp>
        <p:nvSpPr>
          <p:cNvPr id="13" name="Shape 11">
            <a:extLst>
              <a:ext uri="{FF2B5EF4-FFF2-40B4-BE49-F238E27FC236}">
                <a16:creationId xmlns:a16="http://schemas.microsoft.com/office/drawing/2014/main" id="{627D3747-4ED2-BDBB-5199-4CD3B4BB18F7}"/>
              </a:ext>
            </a:extLst>
          </p:cNvPr>
          <p:cNvSpPr/>
          <p:nvPr/>
        </p:nvSpPr>
        <p:spPr>
          <a:xfrm>
            <a:off x="593428" y="3648472"/>
            <a:ext cx="4126905"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4" name="Text 12">
            <a:extLst>
              <a:ext uri="{FF2B5EF4-FFF2-40B4-BE49-F238E27FC236}">
                <a16:creationId xmlns:a16="http://schemas.microsoft.com/office/drawing/2014/main" id="{6A277ABC-9CB2-BC10-0F71-B2F1F1DD065D}"/>
              </a:ext>
            </a:extLst>
          </p:cNvPr>
          <p:cNvSpPr/>
          <p:nvPr/>
        </p:nvSpPr>
        <p:spPr>
          <a:xfrm>
            <a:off x="762894" y="4109939"/>
            <a:ext cx="114399"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3</a:t>
            </a:r>
            <a:endParaRPr lang="en-US" sz="1667" dirty="0"/>
          </a:p>
        </p:txBody>
      </p:sp>
      <p:sp>
        <p:nvSpPr>
          <p:cNvPr id="15" name="Text 13">
            <a:extLst>
              <a:ext uri="{FF2B5EF4-FFF2-40B4-BE49-F238E27FC236}">
                <a16:creationId xmlns:a16="http://schemas.microsoft.com/office/drawing/2014/main" id="{4E2C10AA-8B29-724C-7BC4-4145956AADCE}"/>
              </a:ext>
            </a:extLst>
          </p:cNvPr>
          <p:cNvSpPr/>
          <p:nvPr/>
        </p:nvSpPr>
        <p:spPr>
          <a:xfrm>
            <a:off x="4889798" y="3817938"/>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cs typeface="Barlow Bold" pitchFamily="34" charset="-120"/>
              </a:rPr>
              <a:t>Təhlükəsizlik</a:t>
            </a:r>
            <a:endParaRPr lang="en-US" sz="2800" dirty="0">
              <a:latin typeface="Segoe UI Black" panose="020B0A02040204020203" pitchFamily="34" charset="0"/>
              <a:ea typeface="Segoe UI Black" panose="020B0A02040204020203" pitchFamily="34" charset="0"/>
            </a:endParaRPr>
          </a:p>
        </p:txBody>
      </p:sp>
      <p:sp>
        <p:nvSpPr>
          <p:cNvPr id="16" name="Text 14">
            <a:extLst>
              <a:ext uri="{FF2B5EF4-FFF2-40B4-BE49-F238E27FC236}">
                <a16:creationId xmlns:a16="http://schemas.microsoft.com/office/drawing/2014/main" id="{6B90CDB1-9F5E-92A4-8937-91BC3AF759EF}"/>
              </a:ext>
            </a:extLst>
          </p:cNvPr>
          <p:cNvSpPr/>
          <p:nvPr/>
        </p:nvSpPr>
        <p:spPr>
          <a:xfrm>
            <a:off x="4889798" y="4198541"/>
            <a:ext cx="6539309"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Robot təhlükəsizliyinin təmin edilməsi ən vacib məsələdir. İnsan-robot əməkdaşlığı üçün ciddi protokollar lazımdır.</a:t>
            </a:r>
            <a:endParaRPr lang="en-US" sz="1600" b="1" dirty="0">
              <a:latin typeface="Aptos" panose="020B0004020202020204" pitchFamily="34" charset="0"/>
            </a:endParaRPr>
          </a:p>
        </p:txBody>
      </p:sp>
      <p:sp>
        <p:nvSpPr>
          <p:cNvPr id="18" name="Shape 16">
            <a:extLst>
              <a:ext uri="{FF2B5EF4-FFF2-40B4-BE49-F238E27FC236}">
                <a16:creationId xmlns:a16="http://schemas.microsoft.com/office/drawing/2014/main" id="{A7BBDCFA-C379-83CD-A137-6EDD06ECC653}"/>
              </a:ext>
            </a:extLst>
          </p:cNvPr>
          <p:cNvSpPr/>
          <p:nvPr/>
        </p:nvSpPr>
        <p:spPr>
          <a:xfrm>
            <a:off x="593428" y="4995268"/>
            <a:ext cx="5502573" cy="1262063"/>
          </a:xfrm>
          <a:prstGeom prst="roundRect">
            <a:avLst>
              <a:gd name="adj" fmla="val 12092"/>
            </a:avLst>
          </a:prstGeom>
          <a:solidFill>
            <a:srgbClr val="282C32"/>
          </a:solidFill>
          <a:ln/>
          <a:effectLst>
            <a:outerShdw blurRad="50800" dist="25400" dir="13500000" algn="bl" rotWithShape="0">
              <a:srgbClr val="FFFFFF">
                <a:alpha val="10000"/>
              </a:srgbClr>
            </a:outerShdw>
          </a:effectLst>
        </p:spPr>
      </p:sp>
      <p:sp>
        <p:nvSpPr>
          <p:cNvPr id="19" name="Text 17">
            <a:extLst>
              <a:ext uri="{FF2B5EF4-FFF2-40B4-BE49-F238E27FC236}">
                <a16:creationId xmlns:a16="http://schemas.microsoft.com/office/drawing/2014/main" id="{B27659AA-553F-2D66-0305-FC49C6631728}"/>
              </a:ext>
            </a:extLst>
          </p:cNvPr>
          <p:cNvSpPr/>
          <p:nvPr/>
        </p:nvSpPr>
        <p:spPr>
          <a:xfrm>
            <a:off x="762894" y="5456734"/>
            <a:ext cx="128191" cy="339031"/>
          </a:xfrm>
          <a:prstGeom prst="rect">
            <a:avLst/>
          </a:prstGeom>
          <a:noFill/>
          <a:ln/>
        </p:spPr>
        <p:txBody>
          <a:bodyPr wrap="none" lIns="0" tIns="0" rIns="0" bIns="0" rtlCol="0" anchor="t"/>
          <a:lstStyle/>
          <a:p>
            <a:pPr algn="ctr">
              <a:lnSpc>
                <a:spcPts val="2667"/>
              </a:lnSpc>
            </a:pPr>
            <a:r>
              <a:rPr lang="en-US" sz="1667" b="1" dirty="0">
                <a:solidFill>
                  <a:srgbClr val="EEEFF5"/>
                </a:solidFill>
                <a:latin typeface="Barlow Bold" pitchFamily="34" charset="0"/>
                <a:ea typeface="Barlow Bold" pitchFamily="34" charset="-122"/>
                <a:cs typeface="Barlow Bold" pitchFamily="34" charset="-120"/>
              </a:rPr>
              <a:t>4</a:t>
            </a:r>
            <a:endParaRPr lang="en-US" sz="1667" dirty="0"/>
          </a:p>
        </p:txBody>
      </p:sp>
      <p:sp>
        <p:nvSpPr>
          <p:cNvPr id="20" name="Text 18">
            <a:extLst>
              <a:ext uri="{FF2B5EF4-FFF2-40B4-BE49-F238E27FC236}">
                <a16:creationId xmlns:a16="http://schemas.microsoft.com/office/drawing/2014/main" id="{A164BE6F-B2C5-EFCE-46BD-6B464303AD1A}"/>
              </a:ext>
            </a:extLst>
          </p:cNvPr>
          <p:cNvSpPr/>
          <p:nvPr/>
        </p:nvSpPr>
        <p:spPr>
          <a:xfrm>
            <a:off x="6265466" y="5164733"/>
            <a:ext cx="2231033" cy="278904"/>
          </a:xfrm>
          <a:prstGeom prst="rect">
            <a:avLst/>
          </a:prstGeom>
          <a:noFill/>
          <a:ln/>
        </p:spPr>
        <p:txBody>
          <a:bodyPr wrap="none" lIns="0" tIns="0" rIns="0" bIns="0" rtlCol="0" anchor="t"/>
          <a:lstStyle/>
          <a:p>
            <a:pPr>
              <a:lnSpc>
                <a:spcPts val="2167"/>
              </a:lnSpc>
            </a:pPr>
            <a:r>
              <a:rPr lang="az-Latn-AZ" sz="2800" b="1">
                <a:solidFill>
                  <a:srgbClr val="EEEFF5"/>
                </a:solidFill>
                <a:latin typeface="Segoe UI Black" panose="020B0A02040204020203" pitchFamily="34" charset="0"/>
                <a:ea typeface="Segoe UI Black" panose="020B0A02040204020203" pitchFamily="34" charset="0"/>
              </a:rPr>
              <a:t>İş yerinin dəyişdirilməsi</a:t>
            </a:r>
            <a:endParaRPr lang="en-US" sz="2800" dirty="0">
              <a:latin typeface="Segoe UI Black" panose="020B0A02040204020203" pitchFamily="34" charset="0"/>
              <a:ea typeface="Segoe UI Black" panose="020B0A02040204020203" pitchFamily="34" charset="0"/>
            </a:endParaRPr>
          </a:p>
        </p:txBody>
      </p:sp>
      <p:sp>
        <p:nvSpPr>
          <p:cNvPr id="21" name="Text 19">
            <a:extLst>
              <a:ext uri="{FF2B5EF4-FFF2-40B4-BE49-F238E27FC236}">
                <a16:creationId xmlns:a16="http://schemas.microsoft.com/office/drawing/2014/main" id="{67BD80DB-2FB0-68FD-C993-62FDED2A7F93}"/>
              </a:ext>
            </a:extLst>
          </p:cNvPr>
          <p:cNvSpPr/>
          <p:nvPr/>
        </p:nvSpPr>
        <p:spPr>
          <a:xfrm>
            <a:off x="6265466" y="5545336"/>
            <a:ext cx="5163642" cy="542528"/>
          </a:xfrm>
          <a:prstGeom prst="rect">
            <a:avLst/>
          </a:prstGeom>
          <a:noFill/>
          <a:ln/>
        </p:spPr>
        <p:txBody>
          <a:bodyPr wrap="square" lIns="0" tIns="0" rIns="0" bIns="0" rtlCol="0" anchor="t"/>
          <a:lstStyle/>
          <a:p>
            <a:pPr>
              <a:lnSpc>
                <a:spcPts val="2125"/>
              </a:lnSpc>
            </a:pPr>
            <a:r>
              <a:rPr lang="en-US" sz="1600" b="1">
                <a:solidFill>
                  <a:srgbClr val="EEEFF5"/>
                </a:solidFill>
                <a:latin typeface="Aptos" panose="020B0004020202020204" pitchFamily="34" charset="0"/>
                <a:ea typeface="Montserrat" pitchFamily="34" charset="-122"/>
                <a:cs typeface="Montserrat" pitchFamily="34" charset="-120"/>
              </a:rPr>
              <a:t>Avtomatlaşdırma işçilərin köçürülməsinə, işçi qüvvəsinin yenidən tədrisinə və yeni iş imkanlarına ehtiyac yarada bilər.</a:t>
            </a:r>
            <a:endParaRPr lang="en-US" sz="1600" b="1" dirty="0">
              <a:latin typeface="Aptos" panose="020B0004020202020204" pitchFamily="34" charset="0"/>
            </a:endParaRPr>
          </a:p>
        </p:txBody>
      </p:sp>
      <p:sp>
        <p:nvSpPr>
          <p:cNvPr id="22" name="Rectangle 21">
            <a:extLst>
              <a:ext uri="{FF2B5EF4-FFF2-40B4-BE49-F238E27FC236}">
                <a16:creationId xmlns:a16="http://schemas.microsoft.com/office/drawing/2014/main" id="{FDA39E1C-EBFC-19E1-F1A0-BDF0AB4BC59F}"/>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
        <p:nvSpPr>
          <p:cNvPr id="7" name="Text 0">
            <a:extLst>
              <a:ext uri="{FF2B5EF4-FFF2-40B4-BE49-F238E27FC236}">
                <a16:creationId xmlns:a16="http://schemas.microsoft.com/office/drawing/2014/main" id="{75DB9233-DDBC-DE3E-7986-2D4C8E1520DD}"/>
              </a:ext>
            </a:extLst>
          </p:cNvPr>
          <p:cNvSpPr/>
          <p:nvPr/>
        </p:nvSpPr>
        <p:spPr>
          <a:xfrm>
            <a:off x="593427" y="600670"/>
            <a:ext cx="5333802" cy="557708"/>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Çətinliklər və məhdudiyyətlər</a:t>
            </a:r>
            <a:endParaRPr lang="en-US" sz="3500" dirty="0"/>
          </a:p>
        </p:txBody>
      </p:sp>
      <p:pic>
        <p:nvPicPr>
          <p:cNvPr id="30" name="Graphic 29" descr="Money with solid fill">
            <a:extLst>
              <a:ext uri="{FF2B5EF4-FFF2-40B4-BE49-F238E27FC236}">
                <a16:creationId xmlns:a16="http://schemas.microsoft.com/office/drawing/2014/main" id="{C940E6CE-A686-F63C-D615-5E834D6107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402" y="1479167"/>
            <a:ext cx="914400" cy="914400"/>
          </a:xfrm>
          <a:prstGeom prst="rect">
            <a:avLst/>
          </a:prstGeom>
        </p:spPr>
      </p:pic>
      <p:sp>
        <p:nvSpPr>
          <p:cNvPr id="12" name="Shape 1">
            <a:extLst>
              <a:ext uri="{FF2B5EF4-FFF2-40B4-BE49-F238E27FC236}">
                <a16:creationId xmlns:a16="http://schemas.microsoft.com/office/drawing/2014/main" id="{F1CF76A8-2CB3-52F5-7BE0-64E737FEE0FB}"/>
              </a:ext>
            </a:extLst>
          </p:cNvPr>
          <p:cNvSpPr/>
          <p:nvPr/>
        </p:nvSpPr>
        <p:spPr>
          <a:xfrm>
            <a:off x="12445221" y="1369483"/>
            <a:ext cx="11604482"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2" name="Graphic 31" descr="Computer with solid fill">
            <a:extLst>
              <a:ext uri="{FF2B5EF4-FFF2-40B4-BE49-F238E27FC236}">
                <a16:creationId xmlns:a16="http://schemas.microsoft.com/office/drawing/2014/main" id="{61999C9B-13BD-3FE0-BB95-9B638C2DE5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656" y="2627048"/>
            <a:ext cx="914400" cy="914400"/>
          </a:xfrm>
          <a:prstGeom prst="rect">
            <a:avLst/>
          </a:prstGeom>
        </p:spPr>
      </p:pic>
      <p:sp>
        <p:nvSpPr>
          <p:cNvPr id="17" name="Shape 1">
            <a:extLst>
              <a:ext uri="{FF2B5EF4-FFF2-40B4-BE49-F238E27FC236}">
                <a16:creationId xmlns:a16="http://schemas.microsoft.com/office/drawing/2014/main" id="{BE579AE5-85C2-122A-51EC-494FB24F91F8}"/>
              </a:ext>
            </a:extLst>
          </p:cNvPr>
          <p:cNvSpPr/>
          <p:nvPr/>
        </p:nvSpPr>
        <p:spPr>
          <a:xfrm>
            <a:off x="12457214" y="2550650"/>
            <a:ext cx="10835678" cy="990798"/>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pic>
        <p:nvPicPr>
          <p:cNvPr id="34" name="Graphic 33" descr="Heartbeat with solid fill">
            <a:extLst>
              <a:ext uri="{FF2B5EF4-FFF2-40B4-BE49-F238E27FC236}">
                <a16:creationId xmlns:a16="http://schemas.microsoft.com/office/drawing/2014/main" id="{A1477B6B-19B7-77E0-C0FE-B620731BE7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44056" y="3741341"/>
            <a:ext cx="914400" cy="914400"/>
          </a:xfrm>
          <a:prstGeom prst="rect">
            <a:avLst/>
          </a:prstGeom>
        </p:spPr>
      </p:pic>
      <p:pic>
        <p:nvPicPr>
          <p:cNvPr id="36" name="Graphic 35" descr="Briefcase with solid fill">
            <a:extLst>
              <a:ext uri="{FF2B5EF4-FFF2-40B4-BE49-F238E27FC236}">
                <a16:creationId xmlns:a16="http://schemas.microsoft.com/office/drawing/2014/main" id="{8BDC4B8F-D787-0BC5-FC0F-847ABC14E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4130" y="5269925"/>
            <a:ext cx="914400" cy="914400"/>
          </a:xfrm>
          <a:prstGeom prst="rect">
            <a:avLst/>
          </a:prstGeom>
        </p:spPr>
      </p:pic>
      <p:sp>
        <p:nvSpPr>
          <p:cNvPr id="28" name="Shape 1">
            <a:extLst>
              <a:ext uri="{FF2B5EF4-FFF2-40B4-BE49-F238E27FC236}">
                <a16:creationId xmlns:a16="http://schemas.microsoft.com/office/drawing/2014/main" id="{AA573599-AF86-BF77-A9DA-2C9360B1CBD2}"/>
              </a:ext>
            </a:extLst>
          </p:cNvPr>
          <p:cNvSpPr/>
          <p:nvPr/>
        </p:nvSpPr>
        <p:spPr>
          <a:xfrm>
            <a:off x="12457214" y="4995268"/>
            <a:ext cx="10835678" cy="1366659"/>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
        <p:nvSpPr>
          <p:cNvPr id="2" name="Shape 1">
            <a:extLst>
              <a:ext uri="{FF2B5EF4-FFF2-40B4-BE49-F238E27FC236}">
                <a16:creationId xmlns:a16="http://schemas.microsoft.com/office/drawing/2014/main" id="{8B067050-999C-511B-044B-88F6662B60D1}"/>
              </a:ext>
            </a:extLst>
          </p:cNvPr>
          <p:cNvSpPr/>
          <p:nvPr/>
        </p:nvSpPr>
        <p:spPr>
          <a:xfrm>
            <a:off x="12445221" y="3721732"/>
            <a:ext cx="10835678" cy="1231997"/>
          </a:xfrm>
          <a:prstGeom prst="roundRect">
            <a:avLst>
              <a:gd name="adj" fmla="val 15402"/>
            </a:avLst>
          </a:prstGeom>
          <a:solidFill>
            <a:srgbClr val="282C32"/>
          </a:solidFill>
          <a:ln/>
          <a:effectLst>
            <a:outerShdw blurRad="50800" dist="25400" dir="13500000" algn="bl" rotWithShape="0">
              <a:srgbClr val="FFFFFF">
                <a:alpha val="10000"/>
              </a:srgbClr>
            </a:outerShdw>
          </a:effectLst>
        </p:spPr>
      </p:sp>
    </p:spTree>
    <p:extLst>
      <p:ext uri="{BB962C8B-B14F-4D97-AF65-F5344CB8AC3E}">
        <p14:creationId xmlns:p14="http://schemas.microsoft.com/office/powerpoint/2010/main" val="414277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27B4-40CB-9FDD-1457-55B61AEC52B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8184F6-4750-DA4C-53AA-0CD7774B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pSp>
        <p:nvGrpSpPr>
          <p:cNvPr id="15" name="Group 14">
            <a:extLst>
              <a:ext uri="{FF2B5EF4-FFF2-40B4-BE49-F238E27FC236}">
                <a16:creationId xmlns:a16="http://schemas.microsoft.com/office/drawing/2014/main" id="{2BB1668A-B1DD-580E-41B7-774749E7B260}"/>
              </a:ext>
            </a:extLst>
          </p:cNvPr>
          <p:cNvGrpSpPr/>
          <p:nvPr/>
        </p:nvGrpSpPr>
        <p:grpSpPr>
          <a:xfrm>
            <a:off x="3795475" y="0"/>
            <a:ext cx="9215675" cy="6858000"/>
            <a:chOff x="3795475" y="0"/>
            <a:chExt cx="9215675" cy="6858000"/>
          </a:xfrm>
        </p:grpSpPr>
        <p:sp>
          <p:nvSpPr>
            <p:cNvPr id="10" name="TextBox 9">
              <a:extLst>
                <a:ext uri="{FF2B5EF4-FFF2-40B4-BE49-F238E27FC236}">
                  <a16:creationId xmlns:a16="http://schemas.microsoft.com/office/drawing/2014/main" id="{647B1CC6-1E29-6A66-E6E1-DB2D128CAF01}"/>
                </a:ext>
              </a:extLst>
            </p:cNvPr>
            <p:cNvSpPr txBox="1"/>
            <p:nvPr/>
          </p:nvSpPr>
          <p:spPr>
            <a:xfrm>
              <a:off x="3795475" y="0"/>
              <a:ext cx="8396525" cy="6858000"/>
            </a:xfrm>
            <a:custGeom>
              <a:avLst/>
              <a:gdLst/>
              <a:ahLst/>
              <a:cxnLst/>
              <a:rect l="l" t="t" r="r" b="b"/>
              <a:pathLst>
                <a:path w="8396525" h="6858000">
                  <a:moveTo>
                    <a:pt x="2935448" y="1506155"/>
                  </a:moveTo>
                  <a:lnTo>
                    <a:pt x="2935448" y="2093059"/>
                  </a:lnTo>
                  <a:lnTo>
                    <a:pt x="3112256" y="2093059"/>
                  </a:lnTo>
                  <a:lnTo>
                    <a:pt x="3112256" y="1888420"/>
                  </a:lnTo>
                  <a:lnTo>
                    <a:pt x="3286608" y="1888420"/>
                  </a:lnTo>
                  <a:lnTo>
                    <a:pt x="3286608" y="1750085"/>
                  </a:lnTo>
                  <a:lnTo>
                    <a:pt x="3112256" y="1750085"/>
                  </a:lnTo>
                  <a:lnTo>
                    <a:pt x="3112256" y="1644491"/>
                  </a:lnTo>
                  <a:lnTo>
                    <a:pt x="3303389" y="1644491"/>
                  </a:lnTo>
                  <a:lnTo>
                    <a:pt x="3303389" y="1506155"/>
                  </a:lnTo>
                  <a:close/>
                  <a:moveTo>
                    <a:pt x="2411573" y="1506155"/>
                  </a:moveTo>
                  <a:lnTo>
                    <a:pt x="2411573" y="2093059"/>
                  </a:lnTo>
                  <a:lnTo>
                    <a:pt x="2588381" y="2093059"/>
                  </a:lnTo>
                  <a:lnTo>
                    <a:pt x="2588381" y="1506155"/>
                  </a:lnTo>
                  <a:close/>
                  <a:moveTo>
                    <a:pt x="1595028" y="1506155"/>
                  </a:moveTo>
                  <a:lnTo>
                    <a:pt x="2102941" y="1506155"/>
                  </a:lnTo>
                  <a:lnTo>
                    <a:pt x="2102941" y="1644491"/>
                  </a:lnTo>
                  <a:lnTo>
                    <a:pt x="1936774" y="1644491"/>
                  </a:lnTo>
                  <a:lnTo>
                    <a:pt x="1936774" y="2093059"/>
                  </a:lnTo>
                  <a:lnTo>
                    <a:pt x="1759148" y="2093059"/>
                  </a:lnTo>
                  <a:lnTo>
                    <a:pt x="1759148" y="1644491"/>
                  </a:lnTo>
                  <a:lnTo>
                    <a:pt x="1595028" y="1644491"/>
                  </a:lnTo>
                  <a:close/>
                  <a:moveTo>
                    <a:pt x="1116173" y="1506155"/>
                  </a:moveTo>
                  <a:lnTo>
                    <a:pt x="1292981" y="1506155"/>
                  </a:lnTo>
                  <a:lnTo>
                    <a:pt x="1292981" y="2093059"/>
                  </a:lnTo>
                  <a:lnTo>
                    <a:pt x="1116173" y="2093059"/>
                  </a:lnTo>
                  <a:close/>
                  <a:moveTo>
                    <a:pt x="2504070" y="1319525"/>
                  </a:moveTo>
                  <a:cubicBezTo>
                    <a:pt x="2480605" y="1319525"/>
                    <a:pt x="2461573" y="1325460"/>
                    <a:pt x="2446976" y="1337329"/>
                  </a:cubicBezTo>
                  <a:cubicBezTo>
                    <a:pt x="2432378" y="1349198"/>
                    <a:pt x="2425080" y="1364955"/>
                    <a:pt x="2425080" y="1384600"/>
                  </a:cubicBezTo>
                  <a:cubicBezTo>
                    <a:pt x="2425080" y="1403700"/>
                    <a:pt x="2432515" y="1419661"/>
                    <a:pt x="2447385" y="1432486"/>
                  </a:cubicBezTo>
                  <a:cubicBezTo>
                    <a:pt x="2462256" y="1445310"/>
                    <a:pt x="2481150" y="1451721"/>
                    <a:pt x="2504070" y="1451721"/>
                  </a:cubicBezTo>
                  <a:cubicBezTo>
                    <a:pt x="2527535" y="1451721"/>
                    <a:pt x="2546498" y="1445514"/>
                    <a:pt x="2560960" y="1433099"/>
                  </a:cubicBezTo>
                  <a:cubicBezTo>
                    <a:pt x="2575421" y="1420685"/>
                    <a:pt x="2582651" y="1404518"/>
                    <a:pt x="2582651" y="1384600"/>
                  </a:cubicBezTo>
                  <a:cubicBezTo>
                    <a:pt x="2582651" y="1364955"/>
                    <a:pt x="2575489" y="1349198"/>
                    <a:pt x="2561164" y="1337329"/>
                  </a:cubicBezTo>
                  <a:cubicBezTo>
                    <a:pt x="2546840" y="1325460"/>
                    <a:pt x="2527808" y="1319525"/>
                    <a:pt x="2504070" y="1319525"/>
                  </a:cubicBezTo>
                  <a:close/>
                  <a:moveTo>
                    <a:pt x="1208670" y="1319525"/>
                  </a:moveTo>
                  <a:cubicBezTo>
                    <a:pt x="1232408" y="1319525"/>
                    <a:pt x="1251440" y="1325460"/>
                    <a:pt x="1265764" y="1337329"/>
                  </a:cubicBezTo>
                  <a:cubicBezTo>
                    <a:pt x="1280089" y="1349198"/>
                    <a:pt x="1287251" y="1364955"/>
                    <a:pt x="1287251" y="1384600"/>
                  </a:cubicBezTo>
                  <a:cubicBezTo>
                    <a:pt x="1287251" y="1404518"/>
                    <a:pt x="1280021" y="1420685"/>
                    <a:pt x="1265560" y="1433099"/>
                  </a:cubicBezTo>
                  <a:cubicBezTo>
                    <a:pt x="1251098" y="1445514"/>
                    <a:pt x="1232135" y="1451721"/>
                    <a:pt x="1208670" y="1451721"/>
                  </a:cubicBezTo>
                  <a:cubicBezTo>
                    <a:pt x="1185751" y="1451721"/>
                    <a:pt x="1166856" y="1445310"/>
                    <a:pt x="1151985" y="1432486"/>
                  </a:cubicBezTo>
                  <a:cubicBezTo>
                    <a:pt x="1137115" y="1419661"/>
                    <a:pt x="1129680" y="1403700"/>
                    <a:pt x="1129680" y="1384600"/>
                  </a:cubicBezTo>
                  <a:cubicBezTo>
                    <a:pt x="1129680" y="1364955"/>
                    <a:pt x="1136978" y="1349198"/>
                    <a:pt x="1151576" y="1337329"/>
                  </a:cubicBezTo>
                  <a:cubicBezTo>
                    <a:pt x="1166173" y="1325460"/>
                    <a:pt x="1185205" y="1319525"/>
                    <a:pt x="1208670" y="1319525"/>
                  </a:cubicBezTo>
                  <a:close/>
                  <a:moveTo>
                    <a:pt x="1247179" y="507683"/>
                  </a:moveTo>
                  <a:lnTo>
                    <a:pt x="1247179" y="958930"/>
                  </a:lnTo>
                  <a:lnTo>
                    <a:pt x="1319212" y="958930"/>
                  </a:lnTo>
                  <a:cubicBezTo>
                    <a:pt x="1380728" y="958930"/>
                    <a:pt x="1429841" y="937796"/>
                    <a:pt x="1466552" y="895529"/>
                  </a:cubicBezTo>
                  <a:cubicBezTo>
                    <a:pt x="1503263" y="853262"/>
                    <a:pt x="1521619" y="796409"/>
                    <a:pt x="1521619" y="724972"/>
                  </a:cubicBezTo>
                  <a:cubicBezTo>
                    <a:pt x="1521619" y="683300"/>
                    <a:pt x="1513185" y="645795"/>
                    <a:pt x="1496318" y="612458"/>
                  </a:cubicBezTo>
                  <a:cubicBezTo>
                    <a:pt x="1479450" y="579120"/>
                    <a:pt x="1455340" y="553323"/>
                    <a:pt x="1423987" y="535067"/>
                  </a:cubicBezTo>
                  <a:cubicBezTo>
                    <a:pt x="1392634" y="516811"/>
                    <a:pt x="1355725" y="507683"/>
                    <a:pt x="1313259" y="507683"/>
                  </a:cubicBezTo>
                  <a:close/>
                  <a:moveTo>
                    <a:pt x="442912" y="492204"/>
                  </a:moveTo>
                  <a:cubicBezTo>
                    <a:pt x="442118" y="501730"/>
                    <a:pt x="439340" y="517406"/>
                    <a:pt x="434578" y="539234"/>
                  </a:cubicBezTo>
                  <a:cubicBezTo>
                    <a:pt x="429815" y="561062"/>
                    <a:pt x="405804" y="654725"/>
                    <a:pt x="362545" y="820222"/>
                  </a:cubicBezTo>
                  <a:lnTo>
                    <a:pt x="525661" y="820222"/>
                  </a:lnTo>
                  <a:lnTo>
                    <a:pt x="466129" y="588050"/>
                  </a:lnTo>
                  <a:cubicBezTo>
                    <a:pt x="457795" y="553919"/>
                    <a:pt x="452040" y="521970"/>
                    <a:pt x="448865" y="492204"/>
                  </a:cubicBezTo>
                  <a:close/>
                  <a:moveTo>
                    <a:pt x="3590329" y="306467"/>
                  </a:moveTo>
                  <a:lnTo>
                    <a:pt x="3590329" y="774978"/>
                  </a:lnTo>
                  <a:cubicBezTo>
                    <a:pt x="3590329" y="908725"/>
                    <a:pt x="3621782" y="1008837"/>
                    <a:pt x="3684686" y="1075313"/>
                  </a:cubicBezTo>
                  <a:cubicBezTo>
                    <a:pt x="3747591" y="1141790"/>
                    <a:pt x="3839765" y="1175028"/>
                    <a:pt x="3961209" y="1175028"/>
                  </a:cubicBezTo>
                  <a:cubicBezTo>
                    <a:pt x="4091384" y="1175028"/>
                    <a:pt x="4187725" y="1141790"/>
                    <a:pt x="4250233" y="1075313"/>
                  </a:cubicBezTo>
                  <a:cubicBezTo>
                    <a:pt x="4312741" y="1008837"/>
                    <a:pt x="4343995" y="907137"/>
                    <a:pt x="4343995" y="770215"/>
                  </a:cubicBezTo>
                  <a:lnTo>
                    <a:pt x="4343995" y="306467"/>
                  </a:lnTo>
                  <a:lnTo>
                    <a:pt x="4085034" y="306467"/>
                  </a:lnTo>
                  <a:lnTo>
                    <a:pt x="4085034" y="790456"/>
                  </a:lnTo>
                  <a:cubicBezTo>
                    <a:pt x="4085034" y="844828"/>
                    <a:pt x="4075013" y="885905"/>
                    <a:pt x="4054971" y="913686"/>
                  </a:cubicBezTo>
                  <a:cubicBezTo>
                    <a:pt x="4034929" y="941467"/>
                    <a:pt x="4005659" y="955358"/>
                    <a:pt x="3967162" y="955358"/>
                  </a:cubicBezTo>
                  <a:cubicBezTo>
                    <a:pt x="3929062" y="955358"/>
                    <a:pt x="3899793" y="940574"/>
                    <a:pt x="3879353" y="911007"/>
                  </a:cubicBezTo>
                  <a:cubicBezTo>
                    <a:pt x="3858914" y="881440"/>
                    <a:pt x="3848695" y="839272"/>
                    <a:pt x="3848695" y="784503"/>
                  </a:cubicBezTo>
                  <a:lnTo>
                    <a:pt x="3848695" y="306467"/>
                  </a:lnTo>
                  <a:close/>
                  <a:moveTo>
                    <a:pt x="1913929" y="306467"/>
                  </a:moveTo>
                  <a:lnTo>
                    <a:pt x="2156817" y="306467"/>
                  </a:lnTo>
                  <a:lnTo>
                    <a:pt x="2300525" y="501437"/>
                  </a:lnTo>
                  <a:lnTo>
                    <a:pt x="2300525" y="873079"/>
                  </a:lnTo>
                  <a:lnTo>
                    <a:pt x="2209204" y="748189"/>
                  </a:lnTo>
                  <a:cubicBezTo>
                    <a:pt x="2185392" y="715645"/>
                    <a:pt x="2165945" y="686276"/>
                    <a:pt x="2150864" y="660083"/>
                  </a:cubicBezTo>
                  <a:lnTo>
                    <a:pt x="2148482" y="660083"/>
                  </a:lnTo>
                  <a:cubicBezTo>
                    <a:pt x="2150864" y="702151"/>
                    <a:pt x="2152054" y="749380"/>
                    <a:pt x="2152054" y="801767"/>
                  </a:cubicBezTo>
                  <a:lnTo>
                    <a:pt x="2152054" y="1160145"/>
                  </a:lnTo>
                  <a:lnTo>
                    <a:pt x="1913929" y="1160145"/>
                  </a:lnTo>
                  <a:close/>
                  <a:moveTo>
                    <a:pt x="990004" y="306467"/>
                  </a:moveTo>
                  <a:lnTo>
                    <a:pt x="1343620" y="306467"/>
                  </a:lnTo>
                  <a:cubicBezTo>
                    <a:pt x="1644451" y="306467"/>
                    <a:pt x="1794867" y="445175"/>
                    <a:pt x="1794867" y="722590"/>
                  </a:cubicBezTo>
                  <a:cubicBezTo>
                    <a:pt x="1794867" y="809109"/>
                    <a:pt x="1776710" y="885607"/>
                    <a:pt x="1740396" y="952084"/>
                  </a:cubicBezTo>
                  <a:cubicBezTo>
                    <a:pt x="1704082" y="1018560"/>
                    <a:pt x="1652190" y="1069856"/>
                    <a:pt x="1584722" y="1105972"/>
                  </a:cubicBezTo>
                  <a:cubicBezTo>
                    <a:pt x="1517253" y="1142087"/>
                    <a:pt x="1439465" y="1160145"/>
                    <a:pt x="1351359" y="1160145"/>
                  </a:cubicBezTo>
                  <a:lnTo>
                    <a:pt x="990004" y="1160145"/>
                  </a:lnTo>
                  <a:close/>
                  <a:moveTo>
                    <a:pt x="294084" y="306467"/>
                  </a:moveTo>
                  <a:lnTo>
                    <a:pt x="613172" y="306467"/>
                  </a:lnTo>
                  <a:lnTo>
                    <a:pt x="889992" y="1160145"/>
                  </a:lnTo>
                  <a:lnTo>
                    <a:pt x="610790" y="1160145"/>
                  </a:lnTo>
                  <a:lnTo>
                    <a:pt x="573286" y="1002983"/>
                  </a:lnTo>
                  <a:lnTo>
                    <a:pt x="318492" y="1002983"/>
                  </a:lnTo>
                  <a:lnTo>
                    <a:pt x="278011" y="1160145"/>
                  </a:lnTo>
                  <a:lnTo>
                    <a:pt x="0" y="1160145"/>
                  </a:lnTo>
                  <a:close/>
                  <a:moveTo>
                    <a:pt x="3215878" y="292180"/>
                  </a:moveTo>
                  <a:cubicBezTo>
                    <a:pt x="3110309" y="292180"/>
                    <a:pt x="3026172" y="316885"/>
                    <a:pt x="2963465" y="366296"/>
                  </a:cubicBezTo>
                  <a:cubicBezTo>
                    <a:pt x="2900759" y="415707"/>
                    <a:pt x="2869406" y="481687"/>
                    <a:pt x="2869406" y="564237"/>
                  </a:cubicBezTo>
                  <a:cubicBezTo>
                    <a:pt x="2869406" y="682109"/>
                    <a:pt x="2938065" y="767437"/>
                    <a:pt x="3075384" y="820222"/>
                  </a:cubicBezTo>
                  <a:cubicBezTo>
                    <a:pt x="3117850" y="836097"/>
                    <a:pt x="3146921" y="848598"/>
                    <a:pt x="3162597" y="857726"/>
                  </a:cubicBezTo>
                  <a:cubicBezTo>
                    <a:pt x="3178274" y="866855"/>
                    <a:pt x="3189982" y="876677"/>
                    <a:pt x="3197721" y="887194"/>
                  </a:cubicBezTo>
                  <a:cubicBezTo>
                    <a:pt x="3205460" y="897712"/>
                    <a:pt x="3209329" y="909915"/>
                    <a:pt x="3209329" y="923806"/>
                  </a:cubicBezTo>
                  <a:cubicBezTo>
                    <a:pt x="3209329" y="943253"/>
                    <a:pt x="3201590" y="958037"/>
                    <a:pt x="3186112" y="968157"/>
                  </a:cubicBezTo>
                  <a:cubicBezTo>
                    <a:pt x="3170634" y="978277"/>
                    <a:pt x="3148806" y="983337"/>
                    <a:pt x="3120628" y="983337"/>
                  </a:cubicBezTo>
                  <a:cubicBezTo>
                    <a:pt x="3083322" y="983337"/>
                    <a:pt x="3043039" y="975301"/>
                    <a:pt x="2999779" y="959227"/>
                  </a:cubicBezTo>
                  <a:cubicBezTo>
                    <a:pt x="2956520" y="943154"/>
                    <a:pt x="2917031" y="922020"/>
                    <a:pt x="2881312" y="895826"/>
                  </a:cubicBezTo>
                  <a:lnTo>
                    <a:pt x="2881312" y="1129784"/>
                  </a:lnTo>
                  <a:cubicBezTo>
                    <a:pt x="2955528" y="1159947"/>
                    <a:pt x="3037284" y="1175028"/>
                    <a:pt x="3126581" y="1175028"/>
                  </a:cubicBezTo>
                  <a:cubicBezTo>
                    <a:pt x="3203575" y="1175028"/>
                    <a:pt x="3269456" y="1164709"/>
                    <a:pt x="3324225" y="1144072"/>
                  </a:cubicBezTo>
                  <a:cubicBezTo>
                    <a:pt x="3378993" y="1123434"/>
                    <a:pt x="3421558" y="1092081"/>
                    <a:pt x="3451919" y="1050012"/>
                  </a:cubicBezTo>
                  <a:cubicBezTo>
                    <a:pt x="3482280" y="1007944"/>
                    <a:pt x="3497460" y="958533"/>
                    <a:pt x="3497460" y="901780"/>
                  </a:cubicBezTo>
                  <a:cubicBezTo>
                    <a:pt x="3497460" y="843439"/>
                    <a:pt x="3479105" y="793036"/>
                    <a:pt x="3442394" y="750570"/>
                  </a:cubicBezTo>
                  <a:cubicBezTo>
                    <a:pt x="3405683" y="708105"/>
                    <a:pt x="3343076" y="669012"/>
                    <a:pt x="3254573" y="633294"/>
                  </a:cubicBezTo>
                  <a:cubicBezTo>
                    <a:pt x="3209726" y="614640"/>
                    <a:pt x="3180258" y="599460"/>
                    <a:pt x="3166169" y="587752"/>
                  </a:cubicBezTo>
                  <a:cubicBezTo>
                    <a:pt x="3152080" y="576044"/>
                    <a:pt x="3145035" y="561261"/>
                    <a:pt x="3145035" y="543401"/>
                  </a:cubicBezTo>
                  <a:cubicBezTo>
                    <a:pt x="3145035" y="524748"/>
                    <a:pt x="3153767" y="510064"/>
                    <a:pt x="3171229" y="499348"/>
                  </a:cubicBezTo>
                  <a:cubicBezTo>
                    <a:pt x="3188692" y="488633"/>
                    <a:pt x="3211710" y="483275"/>
                    <a:pt x="3240285" y="483275"/>
                  </a:cubicBezTo>
                  <a:cubicBezTo>
                    <a:pt x="3309739" y="483275"/>
                    <a:pt x="3380382" y="502920"/>
                    <a:pt x="3452217" y="542211"/>
                  </a:cubicBezTo>
                  <a:lnTo>
                    <a:pt x="3452217" y="324922"/>
                  </a:lnTo>
                  <a:cubicBezTo>
                    <a:pt x="3415307" y="315000"/>
                    <a:pt x="3386633" y="308253"/>
                    <a:pt x="3366194" y="304681"/>
                  </a:cubicBezTo>
                  <a:cubicBezTo>
                    <a:pt x="3345755" y="301109"/>
                    <a:pt x="3323034" y="298133"/>
                    <a:pt x="3298031" y="295751"/>
                  </a:cubicBezTo>
                  <a:cubicBezTo>
                    <a:pt x="3273028" y="293370"/>
                    <a:pt x="3245643" y="292180"/>
                    <a:pt x="3215878" y="292180"/>
                  </a:cubicBezTo>
                  <a:close/>
                  <a:moveTo>
                    <a:pt x="2300525" y="0"/>
                  </a:moveTo>
                  <a:lnTo>
                    <a:pt x="8396525" y="0"/>
                  </a:lnTo>
                  <a:lnTo>
                    <a:pt x="8396525" y="6858000"/>
                  </a:lnTo>
                  <a:lnTo>
                    <a:pt x="2300525" y="6858000"/>
                  </a:lnTo>
                  <a:lnTo>
                    <a:pt x="2300525" y="873079"/>
                  </a:lnTo>
                  <a:lnTo>
                    <a:pt x="2510432" y="1160145"/>
                  </a:lnTo>
                  <a:lnTo>
                    <a:pt x="2736056" y="1160145"/>
                  </a:lnTo>
                  <a:lnTo>
                    <a:pt x="2736056" y="306467"/>
                  </a:lnTo>
                  <a:lnTo>
                    <a:pt x="2497931" y="306467"/>
                  </a:lnTo>
                  <a:lnTo>
                    <a:pt x="2497931" y="689253"/>
                  </a:lnTo>
                  <a:cubicBezTo>
                    <a:pt x="2497931" y="732115"/>
                    <a:pt x="2499121" y="762278"/>
                    <a:pt x="2501503" y="779740"/>
                  </a:cubicBezTo>
                  <a:lnTo>
                    <a:pt x="2499121" y="779740"/>
                  </a:lnTo>
                  <a:cubicBezTo>
                    <a:pt x="2496740" y="774184"/>
                    <a:pt x="2493267" y="767834"/>
                    <a:pt x="2488703" y="760690"/>
                  </a:cubicBezTo>
                  <a:cubicBezTo>
                    <a:pt x="2484139" y="753547"/>
                    <a:pt x="2479278" y="746205"/>
                    <a:pt x="2474118" y="738664"/>
                  </a:cubicBezTo>
                  <a:cubicBezTo>
                    <a:pt x="2468959" y="731123"/>
                    <a:pt x="2463799" y="723781"/>
                    <a:pt x="2458640" y="716637"/>
                  </a:cubicBezTo>
                  <a:cubicBezTo>
                    <a:pt x="2453481" y="709494"/>
                    <a:pt x="2449115" y="703342"/>
                    <a:pt x="2445543" y="698183"/>
                  </a:cubicBezTo>
                  <a:lnTo>
                    <a:pt x="2300525" y="501437"/>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tr-TR" sz="9600" dirty="0">
                <a:latin typeface="Segoe UI Black" panose="020B0A02040204020203" pitchFamily="34" charset="0"/>
                <a:ea typeface="Segoe UI Black" panose="020B0A02040204020203" pitchFamily="34" charset="0"/>
              </a:endParaRPr>
            </a:p>
          </p:txBody>
        </p:sp>
        <p:sp>
          <p:nvSpPr>
            <p:cNvPr id="11" name="TextBox 10">
              <a:extLst>
                <a:ext uri="{FF2B5EF4-FFF2-40B4-BE49-F238E27FC236}">
                  <a16:creationId xmlns:a16="http://schemas.microsoft.com/office/drawing/2014/main" id="{0A717580-93DE-4E5E-F01E-73371E12D329}"/>
                </a:ext>
              </a:extLst>
            </p:cNvPr>
            <p:cNvSpPr txBox="1"/>
            <p:nvPr/>
          </p:nvSpPr>
          <p:spPr>
            <a:xfrm>
              <a:off x="6572250" y="2351782"/>
              <a:ext cx="6438900" cy="1077218"/>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Fənn: Mexatronika və Robotexnikanın Əsasları</a:t>
              </a:r>
              <a:endParaRPr lang="tr-TR" sz="3200" dirty="0">
                <a:solidFill>
                  <a:schemeClr val="bg1"/>
                </a:solidFill>
                <a:latin typeface="Segoe UI Black" panose="020B0A02040204020203"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394B63BF-255D-7650-1410-F4B83A5082DF}"/>
                </a:ext>
              </a:extLst>
            </p:cNvPr>
            <p:cNvSpPr txBox="1"/>
            <p:nvPr/>
          </p:nvSpPr>
          <p:spPr>
            <a:xfrm>
              <a:off x="6572250" y="3618722"/>
              <a:ext cx="4171950" cy="1077218"/>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Müəllim: Mehriban Almammadova</a:t>
              </a:r>
              <a:endParaRPr lang="tr-TR" sz="3200" dirty="0">
                <a:solidFill>
                  <a:schemeClr val="bg1"/>
                </a:solidFill>
                <a:latin typeface="Segoe UI Black" panose="020B0A02040204020203"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8F13EC7D-4DF0-9B51-4796-7DA0C85C25E2}"/>
                </a:ext>
              </a:extLst>
            </p:cNvPr>
            <p:cNvSpPr txBox="1"/>
            <p:nvPr/>
          </p:nvSpPr>
          <p:spPr>
            <a:xfrm>
              <a:off x="6572250" y="4885662"/>
              <a:ext cx="4171950" cy="584775"/>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Qrup: 641.24</a:t>
              </a:r>
            </a:p>
          </p:txBody>
        </p:sp>
        <p:sp>
          <p:nvSpPr>
            <p:cNvPr id="14" name="TextBox 13">
              <a:extLst>
                <a:ext uri="{FF2B5EF4-FFF2-40B4-BE49-F238E27FC236}">
                  <a16:creationId xmlns:a16="http://schemas.microsoft.com/office/drawing/2014/main" id="{7487B76C-9831-DDAC-97BB-6771F933AA2D}"/>
                </a:ext>
              </a:extLst>
            </p:cNvPr>
            <p:cNvSpPr txBox="1"/>
            <p:nvPr/>
          </p:nvSpPr>
          <p:spPr>
            <a:xfrm>
              <a:off x="6572250" y="5660159"/>
              <a:ext cx="4171950" cy="584775"/>
            </a:xfrm>
            <a:prstGeom prst="rect">
              <a:avLst/>
            </a:prstGeom>
            <a:noFill/>
          </p:spPr>
          <p:txBody>
            <a:bodyPr wrap="square" rtlCol="0">
              <a:spAutoFit/>
            </a:bodyPr>
            <a:lstStyle/>
            <a:p>
              <a:r>
                <a:rPr lang="az-Latn-AZ" sz="3200">
                  <a:solidFill>
                    <a:schemeClr val="bg1"/>
                  </a:solidFill>
                  <a:latin typeface="Segoe UI Black" panose="020B0A02040204020203" pitchFamily="34" charset="0"/>
                  <a:ea typeface="Segoe UI Black" panose="020B0A02040204020203" pitchFamily="34" charset="0"/>
                </a:rPr>
                <a:t>Tələbə: Quliyev Əli</a:t>
              </a:r>
            </a:p>
          </p:txBody>
        </p:sp>
      </p:grpSp>
    </p:spTree>
    <p:extLst>
      <p:ext uri="{BB962C8B-B14F-4D97-AF65-F5344CB8AC3E}">
        <p14:creationId xmlns:p14="http://schemas.microsoft.com/office/powerpoint/2010/main" val="356133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ink Glow GIF by Erica Anderson">
            <a:extLst>
              <a:ext uri="{FF2B5EF4-FFF2-40B4-BE49-F238E27FC236}">
                <a16:creationId xmlns:a16="http://schemas.microsoft.com/office/drawing/2014/main" id="{00F94B64-A36C-1B09-823F-6ADF7DF60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5" y="1720102"/>
            <a:ext cx="12192000" cy="3954556"/>
          </a:xfrm>
          <a:prstGeom prst="rect">
            <a:avLst/>
          </a:prstGeom>
          <a:noFill/>
          <a:extLst>
            <a:ext uri="{909E8E84-426E-40DD-AFC4-6F175D3DCCD1}">
              <a14:hiddenFill xmlns:a14="http://schemas.microsoft.com/office/drawing/2010/main">
                <a:solidFill>
                  <a:srgbClr val="FFFFFF"/>
                </a:solidFill>
              </a14:hiddenFill>
            </a:ext>
          </a:extLst>
        </p:spPr>
      </p:pic>
      <p:sp>
        <p:nvSpPr>
          <p:cNvPr id="13" name="Metin kutusu 12">
            <a:extLst>
              <a:ext uri="{FF2B5EF4-FFF2-40B4-BE49-F238E27FC236}">
                <a16:creationId xmlns:a16="http://schemas.microsoft.com/office/drawing/2014/main" id="{33659EBF-A5AF-F82D-1DCE-BAA84D51A149}"/>
              </a:ext>
            </a:extLst>
          </p:cNvPr>
          <p:cNvSpPr txBox="1"/>
          <p:nvPr/>
        </p:nvSpPr>
        <p:spPr>
          <a:xfrm>
            <a:off x="0" y="0"/>
            <a:ext cx="12192000" cy="6991349"/>
          </a:xfrm>
          <a:custGeom>
            <a:avLst/>
            <a:gdLst/>
            <a:ahLst/>
            <a:cxnLst/>
            <a:rect l="l" t="t" r="r" b="b"/>
            <a:pathLst>
              <a:path w="12192000" h="6858000">
                <a:moveTo>
                  <a:pt x="9310589" y="4954509"/>
                </a:moveTo>
                <a:lnTo>
                  <a:pt x="9566174" y="4954509"/>
                </a:lnTo>
                <a:cubicBezTo>
                  <a:pt x="9562211" y="5007343"/>
                  <a:pt x="9548342" y="5049775"/>
                  <a:pt x="9524566" y="5081806"/>
                </a:cubicBezTo>
                <a:cubicBezTo>
                  <a:pt x="9500792" y="5113836"/>
                  <a:pt x="9471402" y="5129852"/>
                  <a:pt x="9436400" y="5129852"/>
                </a:cubicBezTo>
                <a:cubicBezTo>
                  <a:pt x="9352526" y="5129852"/>
                  <a:pt x="9310589" y="5071404"/>
                  <a:pt x="9310589" y="4954509"/>
                </a:cubicBezTo>
                <a:close/>
                <a:moveTo>
                  <a:pt x="6712101" y="4630571"/>
                </a:moveTo>
                <a:cubicBezTo>
                  <a:pt x="6757671" y="4630571"/>
                  <a:pt x="6793829" y="4647411"/>
                  <a:pt x="6820576" y="4681093"/>
                </a:cubicBezTo>
                <a:cubicBezTo>
                  <a:pt x="6847323" y="4714775"/>
                  <a:pt x="6860697" y="4761995"/>
                  <a:pt x="6860697" y="4822754"/>
                </a:cubicBezTo>
                <a:lnTo>
                  <a:pt x="6860697" y="4849501"/>
                </a:lnTo>
                <a:cubicBezTo>
                  <a:pt x="6860697" y="4923469"/>
                  <a:pt x="6846663" y="4979770"/>
                  <a:pt x="6818595" y="5018405"/>
                </a:cubicBezTo>
                <a:cubicBezTo>
                  <a:pt x="6790527" y="5057040"/>
                  <a:pt x="6753048" y="5076357"/>
                  <a:pt x="6706157" y="5076357"/>
                </a:cubicBezTo>
                <a:cubicBezTo>
                  <a:pt x="6607094" y="5076357"/>
                  <a:pt x="6557562" y="5004701"/>
                  <a:pt x="6557562" y="4861389"/>
                </a:cubicBezTo>
                <a:cubicBezTo>
                  <a:pt x="6557562" y="4791384"/>
                  <a:pt x="6571926" y="4735413"/>
                  <a:pt x="6600655" y="4693476"/>
                </a:cubicBezTo>
                <a:cubicBezTo>
                  <a:pt x="6629383" y="4651539"/>
                  <a:pt x="6666532" y="4630571"/>
                  <a:pt x="6712101" y="4630571"/>
                </a:cubicBezTo>
                <a:close/>
                <a:moveTo>
                  <a:pt x="5532066" y="4577076"/>
                </a:moveTo>
                <a:cubicBezTo>
                  <a:pt x="5615940" y="4577076"/>
                  <a:pt x="5657877" y="4635524"/>
                  <a:pt x="5657877" y="4752419"/>
                </a:cubicBezTo>
                <a:lnTo>
                  <a:pt x="5402293" y="4752419"/>
                </a:lnTo>
                <a:cubicBezTo>
                  <a:pt x="5406255" y="4699585"/>
                  <a:pt x="5420124" y="4657153"/>
                  <a:pt x="5443900" y="4625122"/>
                </a:cubicBezTo>
                <a:cubicBezTo>
                  <a:pt x="5467675" y="4593091"/>
                  <a:pt x="5497064" y="4577076"/>
                  <a:pt x="5532066" y="4577076"/>
                </a:cubicBezTo>
                <a:close/>
                <a:moveTo>
                  <a:pt x="7479110" y="4346258"/>
                </a:moveTo>
                <a:lnTo>
                  <a:pt x="7479110" y="5360670"/>
                </a:lnTo>
                <a:lnTo>
                  <a:pt x="7901122" y="5360670"/>
                </a:lnTo>
                <a:lnTo>
                  <a:pt x="7901122" y="4346258"/>
                </a:lnTo>
                <a:close/>
                <a:moveTo>
                  <a:pt x="8810122" y="4328426"/>
                </a:moveTo>
                <a:cubicBezTo>
                  <a:pt x="8746721" y="4328426"/>
                  <a:pt x="8691245" y="4345102"/>
                  <a:pt x="8643695" y="4378453"/>
                </a:cubicBezTo>
                <a:cubicBezTo>
                  <a:pt x="8596144" y="4411805"/>
                  <a:pt x="8559490" y="4460511"/>
                  <a:pt x="8533734" y="4524572"/>
                </a:cubicBezTo>
                <a:lnTo>
                  <a:pt x="8529772" y="4524572"/>
                </a:lnTo>
                <a:lnTo>
                  <a:pt x="8529772" y="4346258"/>
                </a:lnTo>
                <a:lnTo>
                  <a:pt x="8107760" y="4346258"/>
                </a:lnTo>
                <a:lnTo>
                  <a:pt x="8107760" y="5360670"/>
                </a:lnTo>
                <a:lnTo>
                  <a:pt x="8529772" y="5360670"/>
                </a:lnTo>
                <a:lnTo>
                  <a:pt x="8529772" y="4920827"/>
                </a:lnTo>
                <a:cubicBezTo>
                  <a:pt x="8529772" y="4759684"/>
                  <a:pt x="8599446" y="4679112"/>
                  <a:pt x="8738796" y="4679112"/>
                </a:cubicBezTo>
                <a:cubicBezTo>
                  <a:pt x="8756628" y="4679112"/>
                  <a:pt x="8779082" y="4682084"/>
                  <a:pt x="8806159" y="4688028"/>
                </a:cubicBezTo>
                <a:cubicBezTo>
                  <a:pt x="8833237" y="4693971"/>
                  <a:pt x="8854700" y="4700576"/>
                  <a:pt x="8870551" y="4707840"/>
                </a:cubicBezTo>
                <a:lnTo>
                  <a:pt x="8870551" y="4340314"/>
                </a:lnTo>
                <a:cubicBezTo>
                  <a:pt x="8853380" y="4332389"/>
                  <a:pt x="8833237" y="4328426"/>
                  <a:pt x="8810122" y="4328426"/>
                </a:cubicBezTo>
                <a:close/>
                <a:moveTo>
                  <a:pt x="10887869" y="4321492"/>
                </a:moveTo>
                <a:cubicBezTo>
                  <a:pt x="10837016" y="4321492"/>
                  <a:pt x="10789796" y="4330573"/>
                  <a:pt x="10746208" y="4348734"/>
                </a:cubicBezTo>
                <a:cubicBezTo>
                  <a:pt x="10702620" y="4366896"/>
                  <a:pt x="10663490" y="4390671"/>
                  <a:pt x="10628818" y="4420060"/>
                </a:cubicBezTo>
                <a:cubicBezTo>
                  <a:pt x="10594145" y="4449449"/>
                  <a:pt x="10568884" y="4478343"/>
                  <a:pt x="10553034" y="4506741"/>
                </a:cubicBezTo>
                <a:lnTo>
                  <a:pt x="10549071" y="4506741"/>
                </a:lnTo>
                <a:lnTo>
                  <a:pt x="10549071" y="4346258"/>
                </a:lnTo>
                <a:lnTo>
                  <a:pt x="10127060" y="4346258"/>
                </a:lnTo>
                <a:lnTo>
                  <a:pt x="10127060" y="5360670"/>
                </a:lnTo>
                <a:lnTo>
                  <a:pt x="10549071" y="5360670"/>
                </a:lnTo>
                <a:lnTo>
                  <a:pt x="10549071" y="4804923"/>
                </a:lnTo>
                <a:cubicBezTo>
                  <a:pt x="10549071" y="4748787"/>
                  <a:pt x="10559968" y="4705694"/>
                  <a:pt x="10581762" y="4675645"/>
                </a:cubicBezTo>
                <a:cubicBezTo>
                  <a:pt x="10603556" y="4645595"/>
                  <a:pt x="10635917" y="4630571"/>
                  <a:pt x="10678844" y="4630571"/>
                </a:cubicBezTo>
                <a:cubicBezTo>
                  <a:pt x="10749510" y="4630571"/>
                  <a:pt x="10784843" y="4682414"/>
                  <a:pt x="10784843" y="4786101"/>
                </a:cubicBezTo>
                <a:lnTo>
                  <a:pt x="10784843" y="5360670"/>
                </a:lnTo>
                <a:lnTo>
                  <a:pt x="11206854" y="5360670"/>
                </a:lnTo>
                <a:lnTo>
                  <a:pt x="11206854" y="4796998"/>
                </a:lnTo>
                <a:cubicBezTo>
                  <a:pt x="11206854" y="4744824"/>
                  <a:pt x="11217752" y="4704043"/>
                  <a:pt x="11239546" y="4674654"/>
                </a:cubicBezTo>
                <a:cubicBezTo>
                  <a:pt x="11261340" y="4645265"/>
                  <a:pt x="11291719" y="4630571"/>
                  <a:pt x="11330684" y="4630571"/>
                </a:cubicBezTo>
                <a:cubicBezTo>
                  <a:pt x="11370310" y="4630571"/>
                  <a:pt x="11398873" y="4642623"/>
                  <a:pt x="11416374" y="4666729"/>
                </a:cubicBezTo>
                <a:cubicBezTo>
                  <a:pt x="11433876" y="4690834"/>
                  <a:pt x="11442626" y="4727323"/>
                  <a:pt x="11442626" y="4776194"/>
                </a:cubicBezTo>
                <a:lnTo>
                  <a:pt x="11442626" y="5360670"/>
                </a:lnTo>
                <a:lnTo>
                  <a:pt x="11863647" y="5360670"/>
                </a:lnTo>
                <a:lnTo>
                  <a:pt x="11863647" y="4725672"/>
                </a:lnTo>
                <a:cubicBezTo>
                  <a:pt x="11863647" y="4594908"/>
                  <a:pt x="11835248" y="4494853"/>
                  <a:pt x="11778452" y="4425509"/>
                </a:cubicBezTo>
                <a:cubicBezTo>
                  <a:pt x="11721656" y="4356164"/>
                  <a:pt x="11640093" y="4321492"/>
                  <a:pt x="11533764" y="4321492"/>
                </a:cubicBezTo>
                <a:cubicBezTo>
                  <a:pt x="11461118" y="4321492"/>
                  <a:pt x="11395076" y="4336847"/>
                  <a:pt x="11335637" y="4367556"/>
                </a:cubicBezTo>
                <a:cubicBezTo>
                  <a:pt x="11276199" y="4398266"/>
                  <a:pt x="11228648" y="4442019"/>
                  <a:pt x="11192986" y="4498816"/>
                </a:cubicBezTo>
                <a:cubicBezTo>
                  <a:pt x="11159964" y="4437396"/>
                  <a:pt x="11118852" y="4392487"/>
                  <a:pt x="11069651" y="4364089"/>
                </a:cubicBezTo>
                <a:cubicBezTo>
                  <a:pt x="11020450" y="4335691"/>
                  <a:pt x="10959856" y="4321492"/>
                  <a:pt x="10887869" y="4321492"/>
                </a:cubicBezTo>
                <a:close/>
                <a:moveTo>
                  <a:pt x="9411634" y="4321492"/>
                </a:moveTo>
                <a:cubicBezTo>
                  <a:pt x="9265680" y="4321492"/>
                  <a:pt x="9141520" y="4341965"/>
                  <a:pt x="9039154" y="4382911"/>
                </a:cubicBezTo>
                <a:lnTo>
                  <a:pt x="9039154" y="4650383"/>
                </a:lnTo>
                <a:cubicBezTo>
                  <a:pt x="9126991" y="4612739"/>
                  <a:pt x="9220111" y="4593917"/>
                  <a:pt x="9318514" y="4593917"/>
                </a:cubicBezTo>
                <a:cubicBezTo>
                  <a:pt x="9389180" y="4593917"/>
                  <a:pt x="9445976" y="4606300"/>
                  <a:pt x="9488904" y="4631066"/>
                </a:cubicBezTo>
                <a:cubicBezTo>
                  <a:pt x="9531832" y="4655832"/>
                  <a:pt x="9556928" y="4690009"/>
                  <a:pt x="9564192" y="4733597"/>
                </a:cubicBezTo>
                <a:lnTo>
                  <a:pt x="8937119" y="4733597"/>
                </a:lnTo>
                <a:lnTo>
                  <a:pt x="8937119" y="4892099"/>
                </a:lnTo>
                <a:cubicBezTo>
                  <a:pt x="8937119" y="4991163"/>
                  <a:pt x="8956436" y="5077678"/>
                  <a:pt x="8995071" y="5151646"/>
                </a:cubicBezTo>
                <a:cubicBezTo>
                  <a:pt x="9033706" y="5225613"/>
                  <a:pt x="9090338" y="5283070"/>
                  <a:pt x="9164966" y="5324017"/>
                </a:cubicBezTo>
                <a:cubicBezTo>
                  <a:pt x="9239594" y="5364963"/>
                  <a:pt x="9329411" y="5385436"/>
                  <a:pt x="9434418" y="5385436"/>
                </a:cubicBezTo>
                <a:cubicBezTo>
                  <a:pt x="9536784" y="5385436"/>
                  <a:pt x="9630400" y="5361826"/>
                  <a:pt x="9715264" y="5314606"/>
                </a:cubicBezTo>
                <a:cubicBezTo>
                  <a:pt x="9800128" y="5267385"/>
                  <a:pt x="9864190" y="5202168"/>
                  <a:pt x="9907448" y="5118955"/>
                </a:cubicBezTo>
                <a:cubicBezTo>
                  <a:pt x="9950706" y="5035741"/>
                  <a:pt x="9972334" y="4939649"/>
                  <a:pt x="9972334" y="4830679"/>
                </a:cubicBezTo>
                <a:cubicBezTo>
                  <a:pt x="9972334" y="4672177"/>
                  <a:pt x="9923132" y="4547687"/>
                  <a:pt x="9824730" y="4457209"/>
                </a:cubicBezTo>
                <a:cubicBezTo>
                  <a:pt x="9726326" y="4366731"/>
                  <a:pt x="9588628" y="4321492"/>
                  <a:pt x="9411634" y="4321492"/>
                </a:cubicBezTo>
                <a:close/>
                <a:moveTo>
                  <a:pt x="5534048" y="4321492"/>
                </a:moveTo>
                <a:cubicBezTo>
                  <a:pt x="5431682" y="4321492"/>
                  <a:pt x="5338067" y="4345102"/>
                  <a:pt x="5253202" y="4392322"/>
                </a:cubicBezTo>
                <a:cubicBezTo>
                  <a:pt x="5168337" y="4439543"/>
                  <a:pt x="5104276" y="4504760"/>
                  <a:pt x="5061018" y="4587973"/>
                </a:cubicBezTo>
                <a:cubicBezTo>
                  <a:pt x="5017760" y="4671187"/>
                  <a:pt x="4996132" y="4767279"/>
                  <a:pt x="4996132" y="4876249"/>
                </a:cubicBezTo>
                <a:cubicBezTo>
                  <a:pt x="4996132" y="5034751"/>
                  <a:pt x="5045333" y="5159241"/>
                  <a:pt x="5143738" y="5249719"/>
                </a:cubicBezTo>
                <a:cubicBezTo>
                  <a:pt x="5242140" y="5340197"/>
                  <a:pt x="5379838" y="5385436"/>
                  <a:pt x="5556832" y="5385436"/>
                </a:cubicBezTo>
                <a:cubicBezTo>
                  <a:pt x="5702786" y="5385436"/>
                  <a:pt x="5826946" y="5364963"/>
                  <a:pt x="5929312" y="5324017"/>
                </a:cubicBezTo>
                <a:lnTo>
                  <a:pt x="5929312" y="5056545"/>
                </a:lnTo>
                <a:cubicBezTo>
                  <a:pt x="5841475" y="5094189"/>
                  <a:pt x="5748355" y="5113011"/>
                  <a:pt x="5649952" y="5113011"/>
                </a:cubicBezTo>
                <a:cubicBezTo>
                  <a:pt x="5579287" y="5113011"/>
                  <a:pt x="5522490" y="5100628"/>
                  <a:pt x="5479563" y="5075862"/>
                </a:cubicBezTo>
                <a:cubicBezTo>
                  <a:pt x="5436636" y="5051096"/>
                  <a:pt x="5411539" y="5016919"/>
                  <a:pt x="5404274" y="4973331"/>
                </a:cubicBezTo>
                <a:lnTo>
                  <a:pt x="6031347" y="4973331"/>
                </a:lnTo>
                <a:lnTo>
                  <a:pt x="6031347" y="4814829"/>
                </a:lnTo>
                <a:cubicBezTo>
                  <a:pt x="6031347" y="4715765"/>
                  <a:pt x="6012030" y="4629250"/>
                  <a:pt x="5973395" y="4555282"/>
                </a:cubicBezTo>
                <a:cubicBezTo>
                  <a:pt x="5934760" y="4481315"/>
                  <a:pt x="5878129" y="4423858"/>
                  <a:pt x="5803501" y="4382911"/>
                </a:cubicBezTo>
                <a:cubicBezTo>
                  <a:pt x="5728873" y="4341965"/>
                  <a:pt x="5639055" y="4321492"/>
                  <a:pt x="5534048" y="4321492"/>
                </a:cubicBezTo>
                <a:close/>
                <a:moveTo>
                  <a:pt x="7690116" y="3877686"/>
                </a:moveTo>
                <a:cubicBezTo>
                  <a:pt x="7618790" y="3877686"/>
                  <a:pt x="7561828" y="3895683"/>
                  <a:pt x="7519231" y="3931676"/>
                </a:cubicBezTo>
                <a:cubicBezTo>
                  <a:pt x="7476634" y="3967669"/>
                  <a:pt x="7455335" y="4014724"/>
                  <a:pt x="7455335" y="4072842"/>
                </a:cubicBezTo>
                <a:cubicBezTo>
                  <a:pt x="7455335" y="4129638"/>
                  <a:pt x="7477294" y="4177189"/>
                  <a:pt x="7521212" y="4215494"/>
                </a:cubicBezTo>
                <a:cubicBezTo>
                  <a:pt x="7565131" y="4253798"/>
                  <a:pt x="7621432" y="4272951"/>
                  <a:pt x="7690116" y="4272951"/>
                </a:cubicBezTo>
                <a:cubicBezTo>
                  <a:pt x="7760781" y="4272951"/>
                  <a:pt x="7817743" y="4254459"/>
                  <a:pt x="7861001" y="4217475"/>
                </a:cubicBezTo>
                <a:cubicBezTo>
                  <a:pt x="7904259" y="4180491"/>
                  <a:pt x="7925888" y="4132280"/>
                  <a:pt x="7925888" y="4072842"/>
                </a:cubicBezTo>
                <a:cubicBezTo>
                  <a:pt x="7925888" y="4014724"/>
                  <a:pt x="7904259" y="3967669"/>
                  <a:pt x="7861001" y="3931676"/>
                </a:cubicBezTo>
                <a:cubicBezTo>
                  <a:pt x="7817743" y="3895683"/>
                  <a:pt x="7760781" y="3877686"/>
                  <a:pt x="7690116" y="3877686"/>
                </a:cubicBezTo>
                <a:close/>
                <a:moveTo>
                  <a:pt x="6851781" y="3858864"/>
                </a:moveTo>
                <a:lnTo>
                  <a:pt x="6851781" y="4447303"/>
                </a:lnTo>
                <a:lnTo>
                  <a:pt x="6847819" y="4447303"/>
                </a:lnTo>
                <a:cubicBezTo>
                  <a:pt x="6840554" y="4427490"/>
                  <a:pt x="6823878" y="4407512"/>
                  <a:pt x="6797791" y="4387369"/>
                </a:cubicBezTo>
                <a:cubicBezTo>
                  <a:pt x="6771705" y="4367226"/>
                  <a:pt x="6740995" y="4351211"/>
                  <a:pt x="6705662" y="4339323"/>
                </a:cubicBezTo>
                <a:cubicBezTo>
                  <a:pt x="6670329" y="4327436"/>
                  <a:pt x="6631860" y="4321492"/>
                  <a:pt x="6590253" y="4321492"/>
                </a:cubicBezTo>
                <a:cubicBezTo>
                  <a:pt x="6502416" y="4321492"/>
                  <a:pt x="6423165" y="4344607"/>
                  <a:pt x="6352500" y="4390836"/>
                </a:cubicBezTo>
                <a:cubicBezTo>
                  <a:pt x="6281834" y="4437066"/>
                  <a:pt x="6227019" y="4501788"/>
                  <a:pt x="6188054" y="4585001"/>
                </a:cubicBezTo>
                <a:cubicBezTo>
                  <a:pt x="6149089" y="4668215"/>
                  <a:pt x="6129607" y="4763646"/>
                  <a:pt x="6129607" y="4871295"/>
                </a:cubicBezTo>
                <a:cubicBezTo>
                  <a:pt x="6129607" y="4975643"/>
                  <a:pt x="6145952" y="5066121"/>
                  <a:pt x="6178643" y="5142730"/>
                </a:cubicBezTo>
                <a:cubicBezTo>
                  <a:pt x="6211334" y="5219339"/>
                  <a:pt x="6260701" y="5278943"/>
                  <a:pt x="6326743" y="5321540"/>
                </a:cubicBezTo>
                <a:cubicBezTo>
                  <a:pt x="6392786" y="5364137"/>
                  <a:pt x="6469065" y="5385436"/>
                  <a:pt x="6555581" y="5385436"/>
                </a:cubicBezTo>
                <a:cubicBezTo>
                  <a:pt x="6608415" y="5385436"/>
                  <a:pt x="6661909" y="5372723"/>
                  <a:pt x="6716064" y="5347297"/>
                </a:cubicBezTo>
                <a:cubicBezTo>
                  <a:pt x="6770219" y="5321870"/>
                  <a:pt x="6814137" y="5287033"/>
                  <a:pt x="6847819" y="5242784"/>
                </a:cubicBezTo>
                <a:lnTo>
                  <a:pt x="6851781" y="5242784"/>
                </a:lnTo>
                <a:lnTo>
                  <a:pt x="6851781" y="5360670"/>
                </a:lnTo>
                <a:lnTo>
                  <a:pt x="7273792" y="5360670"/>
                </a:lnTo>
                <a:lnTo>
                  <a:pt x="7273792" y="3858864"/>
                </a:lnTo>
                <a:close/>
                <a:moveTo>
                  <a:pt x="4090890" y="2952414"/>
                </a:moveTo>
                <a:lnTo>
                  <a:pt x="4346474" y="2952414"/>
                </a:lnTo>
                <a:cubicBezTo>
                  <a:pt x="4342511" y="3005248"/>
                  <a:pt x="4328642" y="3047680"/>
                  <a:pt x="4304867" y="3079711"/>
                </a:cubicBezTo>
                <a:cubicBezTo>
                  <a:pt x="4281091" y="3111741"/>
                  <a:pt x="4251703" y="3127757"/>
                  <a:pt x="4216700" y="3127757"/>
                </a:cubicBezTo>
                <a:cubicBezTo>
                  <a:pt x="4132827" y="3127757"/>
                  <a:pt x="4090890" y="3069309"/>
                  <a:pt x="4090890" y="2952414"/>
                </a:cubicBezTo>
                <a:close/>
                <a:moveTo>
                  <a:pt x="1976340" y="2952414"/>
                </a:moveTo>
                <a:lnTo>
                  <a:pt x="2231924" y="2952414"/>
                </a:lnTo>
                <a:cubicBezTo>
                  <a:pt x="2227962" y="3005248"/>
                  <a:pt x="2214092" y="3047680"/>
                  <a:pt x="2190317" y="3079711"/>
                </a:cubicBezTo>
                <a:cubicBezTo>
                  <a:pt x="2166542" y="3111741"/>
                  <a:pt x="2137153" y="3127757"/>
                  <a:pt x="2102151" y="3127757"/>
                </a:cubicBezTo>
                <a:cubicBezTo>
                  <a:pt x="2018277" y="3127757"/>
                  <a:pt x="1976340" y="3069309"/>
                  <a:pt x="1976340" y="2952414"/>
                </a:cubicBezTo>
                <a:close/>
                <a:moveTo>
                  <a:pt x="7295772" y="2344163"/>
                </a:moveTo>
                <a:lnTo>
                  <a:pt x="7295772" y="2956377"/>
                </a:lnTo>
                <a:cubicBezTo>
                  <a:pt x="7295772" y="3097047"/>
                  <a:pt x="7324831" y="3203375"/>
                  <a:pt x="7382948" y="3275362"/>
                </a:cubicBezTo>
                <a:cubicBezTo>
                  <a:pt x="7441066" y="3347348"/>
                  <a:pt x="7525600" y="3383341"/>
                  <a:pt x="7636552" y="3383341"/>
                </a:cubicBezTo>
                <a:cubicBezTo>
                  <a:pt x="7683442" y="3383341"/>
                  <a:pt x="7724553" y="3376407"/>
                  <a:pt x="7759886" y="3362538"/>
                </a:cubicBezTo>
                <a:cubicBezTo>
                  <a:pt x="7795219" y="3348669"/>
                  <a:pt x="7826919" y="3330507"/>
                  <a:pt x="7854987" y="3308053"/>
                </a:cubicBezTo>
                <a:cubicBezTo>
                  <a:pt x="7883055" y="3285598"/>
                  <a:pt x="7914590" y="3250266"/>
                  <a:pt x="7949593" y="3202055"/>
                </a:cubicBezTo>
                <a:lnTo>
                  <a:pt x="7953555" y="3202055"/>
                </a:lnTo>
                <a:lnTo>
                  <a:pt x="7953555" y="3358575"/>
                </a:lnTo>
                <a:lnTo>
                  <a:pt x="8375567" y="3358575"/>
                </a:lnTo>
                <a:lnTo>
                  <a:pt x="8375567" y="2344163"/>
                </a:lnTo>
                <a:lnTo>
                  <a:pt x="7953555" y="2344163"/>
                </a:lnTo>
                <a:lnTo>
                  <a:pt x="7953555" y="2918732"/>
                </a:lnTo>
                <a:cubicBezTo>
                  <a:pt x="7953555" y="2968264"/>
                  <a:pt x="7943154" y="3006569"/>
                  <a:pt x="7922350" y="3033646"/>
                </a:cubicBezTo>
                <a:cubicBezTo>
                  <a:pt x="7901547" y="3060724"/>
                  <a:pt x="7870672" y="3074262"/>
                  <a:pt x="7829726" y="3074262"/>
                </a:cubicBezTo>
                <a:cubicBezTo>
                  <a:pt x="7755098" y="3074262"/>
                  <a:pt x="7717784" y="3024400"/>
                  <a:pt x="7717784" y="2924676"/>
                </a:cubicBezTo>
                <a:lnTo>
                  <a:pt x="7717784" y="2344163"/>
                </a:lnTo>
                <a:close/>
                <a:moveTo>
                  <a:pt x="9276847" y="2326331"/>
                </a:moveTo>
                <a:cubicBezTo>
                  <a:pt x="9213446" y="2326331"/>
                  <a:pt x="9157970" y="2343007"/>
                  <a:pt x="9110419" y="2376359"/>
                </a:cubicBezTo>
                <a:cubicBezTo>
                  <a:pt x="9062869" y="2409710"/>
                  <a:pt x="9026215" y="2458416"/>
                  <a:pt x="9000459" y="2522477"/>
                </a:cubicBezTo>
                <a:lnTo>
                  <a:pt x="8996496" y="2522477"/>
                </a:lnTo>
                <a:lnTo>
                  <a:pt x="8996496" y="2344163"/>
                </a:lnTo>
                <a:lnTo>
                  <a:pt x="8574485" y="2344163"/>
                </a:lnTo>
                <a:lnTo>
                  <a:pt x="8574485" y="3358575"/>
                </a:lnTo>
                <a:lnTo>
                  <a:pt x="8996496" y="3358575"/>
                </a:lnTo>
                <a:lnTo>
                  <a:pt x="8996496" y="2918732"/>
                </a:lnTo>
                <a:cubicBezTo>
                  <a:pt x="8996496" y="2757589"/>
                  <a:pt x="9066171" y="2677017"/>
                  <a:pt x="9205521" y="2677017"/>
                </a:cubicBezTo>
                <a:cubicBezTo>
                  <a:pt x="9223352" y="2677017"/>
                  <a:pt x="9245807" y="2679989"/>
                  <a:pt x="9272884" y="2685933"/>
                </a:cubicBezTo>
                <a:cubicBezTo>
                  <a:pt x="9299961" y="2691877"/>
                  <a:pt x="9321425" y="2698481"/>
                  <a:pt x="9337275" y="2705745"/>
                </a:cubicBezTo>
                <a:lnTo>
                  <a:pt x="9337275" y="2338219"/>
                </a:lnTo>
                <a:cubicBezTo>
                  <a:pt x="9320104" y="2330294"/>
                  <a:pt x="9299961" y="2326331"/>
                  <a:pt x="9276847" y="2326331"/>
                </a:cubicBezTo>
                <a:close/>
                <a:moveTo>
                  <a:pt x="4191934" y="2319397"/>
                </a:moveTo>
                <a:cubicBezTo>
                  <a:pt x="4045981" y="2319397"/>
                  <a:pt x="3921821" y="2339870"/>
                  <a:pt x="3819455" y="2380816"/>
                </a:cubicBezTo>
                <a:lnTo>
                  <a:pt x="3819455" y="2648288"/>
                </a:lnTo>
                <a:cubicBezTo>
                  <a:pt x="3907292" y="2610644"/>
                  <a:pt x="4000411" y="2591822"/>
                  <a:pt x="4098815" y="2591822"/>
                </a:cubicBezTo>
                <a:cubicBezTo>
                  <a:pt x="4169480" y="2591822"/>
                  <a:pt x="4226276" y="2604205"/>
                  <a:pt x="4269204" y="2628971"/>
                </a:cubicBezTo>
                <a:cubicBezTo>
                  <a:pt x="4312132" y="2653737"/>
                  <a:pt x="4337228" y="2687914"/>
                  <a:pt x="4344493" y="2731502"/>
                </a:cubicBezTo>
                <a:lnTo>
                  <a:pt x="3717419" y="2731502"/>
                </a:lnTo>
                <a:lnTo>
                  <a:pt x="3717419" y="2890004"/>
                </a:lnTo>
                <a:cubicBezTo>
                  <a:pt x="3717419" y="2989068"/>
                  <a:pt x="3736737" y="3075583"/>
                  <a:pt x="3775372" y="3149551"/>
                </a:cubicBezTo>
                <a:cubicBezTo>
                  <a:pt x="3814006" y="3223518"/>
                  <a:pt x="3870638" y="3280975"/>
                  <a:pt x="3945266" y="3321922"/>
                </a:cubicBezTo>
                <a:cubicBezTo>
                  <a:pt x="4019894" y="3362868"/>
                  <a:pt x="4109711" y="3383341"/>
                  <a:pt x="4214719" y="3383341"/>
                </a:cubicBezTo>
                <a:cubicBezTo>
                  <a:pt x="4317085" y="3383341"/>
                  <a:pt x="4410700" y="3359731"/>
                  <a:pt x="4495565" y="3312511"/>
                </a:cubicBezTo>
                <a:cubicBezTo>
                  <a:pt x="4580429" y="3265290"/>
                  <a:pt x="4644490" y="3200073"/>
                  <a:pt x="4687748" y="3116860"/>
                </a:cubicBezTo>
                <a:cubicBezTo>
                  <a:pt x="4731006" y="3033646"/>
                  <a:pt x="4752635" y="2937554"/>
                  <a:pt x="4752635" y="2828584"/>
                </a:cubicBezTo>
                <a:cubicBezTo>
                  <a:pt x="4752635" y="2670082"/>
                  <a:pt x="4703434" y="2545592"/>
                  <a:pt x="4605030" y="2455114"/>
                </a:cubicBezTo>
                <a:cubicBezTo>
                  <a:pt x="4506627" y="2364636"/>
                  <a:pt x="4368928" y="2319397"/>
                  <a:pt x="4191934" y="2319397"/>
                </a:cubicBezTo>
                <a:close/>
                <a:moveTo>
                  <a:pt x="3264354" y="2319397"/>
                </a:moveTo>
                <a:cubicBezTo>
                  <a:pt x="3113117" y="2319397"/>
                  <a:pt x="2995726" y="2349942"/>
                  <a:pt x="2912182" y="2411031"/>
                </a:cubicBezTo>
                <a:cubicBezTo>
                  <a:pt x="2828639" y="2472120"/>
                  <a:pt x="2786867" y="2555169"/>
                  <a:pt x="2786867" y="2660176"/>
                </a:cubicBezTo>
                <a:cubicBezTo>
                  <a:pt x="2786867" y="2735465"/>
                  <a:pt x="2807340" y="2796554"/>
                  <a:pt x="2848286" y="2843444"/>
                </a:cubicBezTo>
                <a:cubicBezTo>
                  <a:pt x="2889233" y="2890334"/>
                  <a:pt x="2954615" y="2927978"/>
                  <a:pt x="3044432" y="2956377"/>
                </a:cubicBezTo>
                <a:cubicBezTo>
                  <a:pt x="3125665" y="2983454"/>
                  <a:pt x="3175857" y="3002771"/>
                  <a:pt x="3195010" y="3014329"/>
                </a:cubicBezTo>
                <a:cubicBezTo>
                  <a:pt x="3214161" y="3025886"/>
                  <a:pt x="3223738" y="3040581"/>
                  <a:pt x="3223738" y="3058412"/>
                </a:cubicBezTo>
                <a:cubicBezTo>
                  <a:pt x="3223738" y="3101340"/>
                  <a:pt x="3182461" y="3122804"/>
                  <a:pt x="3099908" y="3122804"/>
                </a:cubicBezTo>
                <a:cubicBezTo>
                  <a:pt x="3016034" y="3122804"/>
                  <a:pt x="2911687" y="3095066"/>
                  <a:pt x="2786867" y="3039590"/>
                </a:cubicBezTo>
                <a:lnTo>
                  <a:pt x="2786867" y="3335791"/>
                </a:lnTo>
                <a:cubicBezTo>
                  <a:pt x="2860174" y="3356924"/>
                  <a:pt x="2947020" y="3371784"/>
                  <a:pt x="3047404" y="3380369"/>
                </a:cubicBezTo>
                <a:lnTo>
                  <a:pt x="3046414" y="3542834"/>
                </a:lnTo>
                <a:lnTo>
                  <a:pt x="3067217" y="3540852"/>
                </a:lnTo>
                <a:lnTo>
                  <a:pt x="3085049" y="3540852"/>
                </a:lnTo>
                <a:cubicBezTo>
                  <a:pt x="3122032" y="3540852"/>
                  <a:pt x="3148284" y="3545640"/>
                  <a:pt x="3163804" y="3555217"/>
                </a:cubicBezTo>
                <a:cubicBezTo>
                  <a:pt x="3179325" y="3564793"/>
                  <a:pt x="3187084" y="3579817"/>
                  <a:pt x="3187084" y="3600291"/>
                </a:cubicBezTo>
                <a:cubicBezTo>
                  <a:pt x="3187084" y="3617462"/>
                  <a:pt x="3177508" y="3631496"/>
                  <a:pt x="3158356" y="3642393"/>
                </a:cubicBezTo>
                <a:cubicBezTo>
                  <a:pt x="3139203" y="3653290"/>
                  <a:pt x="3110805" y="3658738"/>
                  <a:pt x="3073161" y="3658738"/>
                </a:cubicBezTo>
                <a:cubicBezTo>
                  <a:pt x="3043442" y="3658738"/>
                  <a:pt x="3016365" y="3656097"/>
                  <a:pt x="2991929" y="3650813"/>
                </a:cubicBezTo>
                <a:lnTo>
                  <a:pt x="2991929" y="3821203"/>
                </a:lnTo>
                <a:cubicBezTo>
                  <a:pt x="3032875" y="3825165"/>
                  <a:pt x="3070850" y="3827146"/>
                  <a:pt x="3105852" y="3827146"/>
                </a:cubicBezTo>
                <a:cubicBezTo>
                  <a:pt x="3216143" y="3827146"/>
                  <a:pt x="3301173" y="3807664"/>
                  <a:pt x="3360941" y="3768699"/>
                </a:cubicBezTo>
                <a:cubicBezTo>
                  <a:pt x="3420710" y="3729734"/>
                  <a:pt x="3450594" y="3673598"/>
                  <a:pt x="3450594" y="3600291"/>
                </a:cubicBezTo>
                <a:cubicBezTo>
                  <a:pt x="3450594" y="3491981"/>
                  <a:pt x="3386203" y="3433203"/>
                  <a:pt x="3257420" y="3423957"/>
                </a:cubicBezTo>
                <a:lnTo>
                  <a:pt x="3257420" y="3373435"/>
                </a:lnTo>
                <a:cubicBezTo>
                  <a:pt x="3372334" y="3356924"/>
                  <a:pt x="3460996" y="3318454"/>
                  <a:pt x="3523406" y="3258026"/>
                </a:cubicBezTo>
                <a:cubicBezTo>
                  <a:pt x="3585816" y="3197597"/>
                  <a:pt x="3617021" y="3118841"/>
                  <a:pt x="3617021" y="3021759"/>
                </a:cubicBezTo>
                <a:cubicBezTo>
                  <a:pt x="3617021" y="2947131"/>
                  <a:pt x="3594566" y="2886041"/>
                  <a:pt x="3549658" y="2838491"/>
                </a:cubicBezTo>
                <a:cubicBezTo>
                  <a:pt x="3504749" y="2790940"/>
                  <a:pt x="3430451" y="2751975"/>
                  <a:pt x="3326764" y="2721596"/>
                </a:cubicBezTo>
                <a:cubicBezTo>
                  <a:pt x="3273270" y="2705085"/>
                  <a:pt x="3237607" y="2690886"/>
                  <a:pt x="3219775" y="2678998"/>
                </a:cubicBezTo>
                <a:cubicBezTo>
                  <a:pt x="3201944" y="2667110"/>
                  <a:pt x="3193028" y="2651591"/>
                  <a:pt x="3193028" y="2632438"/>
                </a:cubicBezTo>
                <a:cubicBezTo>
                  <a:pt x="3193028" y="2615928"/>
                  <a:pt x="3201284" y="2603049"/>
                  <a:pt x="3217794" y="2593803"/>
                </a:cubicBezTo>
                <a:cubicBezTo>
                  <a:pt x="3234304" y="2584557"/>
                  <a:pt x="3256429" y="2579934"/>
                  <a:pt x="3284167" y="2579934"/>
                </a:cubicBezTo>
                <a:cubicBezTo>
                  <a:pt x="3317848" y="2579934"/>
                  <a:pt x="3359455" y="2585878"/>
                  <a:pt x="3408987" y="2597766"/>
                </a:cubicBezTo>
                <a:cubicBezTo>
                  <a:pt x="3458519" y="2609654"/>
                  <a:pt x="3504088" y="2624513"/>
                  <a:pt x="3545695" y="2642345"/>
                </a:cubicBezTo>
                <a:lnTo>
                  <a:pt x="3545695" y="2358032"/>
                </a:lnTo>
                <a:cubicBezTo>
                  <a:pt x="3446631" y="2332275"/>
                  <a:pt x="3352851" y="2319397"/>
                  <a:pt x="3264354" y="2319397"/>
                </a:cubicBezTo>
                <a:close/>
                <a:moveTo>
                  <a:pt x="2077385" y="2319397"/>
                </a:moveTo>
                <a:cubicBezTo>
                  <a:pt x="1931431" y="2319397"/>
                  <a:pt x="1807271" y="2339870"/>
                  <a:pt x="1704905" y="2380816"/>
                </a:cubicBezTo>
                <a:lnTo>
                  <a:pt x="1704905" y="2648288"/>
                </a:lnTo>
                <a:cubicBezTo>
                  <a:pt x="1792741" y="2610644"/>
                  <a:pt x="1885861" y="2591822"/>
                  <a:pt x="1984264" y="2591822"/>
                </a:cubicBezTo>
                <a:cubicBezTo>
                  <a:pt x="2054930" y="2591822"/>
                  <a:pt x="2111727" y="2604205"/>
                  <a:pt x="2154655" y="2628971"/>
                </a:cubicBezTo>
                <a:cubicBezTo>
                  <a:pt x="2197582" y="2653737"/>
                  <a:pt x="2222678" y="2687914"/>
                  <a:pt x="2229943" y="2731502"/>
                </a:cubicBezTo>
                <a:lnTo>
                  <a:pt x="1602869" y="2731502"/>
                </a:lnTo>
                <a:lnTo>
                  <a:pt x="1602869" y="2890004"/>
                </a:lnTo>
                <a:cubicBezTo>
                  <a:pt x="1602869" y="2989068"/>
                  <a:pt x="1622187" y="3075583"/>
                  <a:pt x="1660822" y="3149551"/>
                </a:cubicBezTo>
                <a:cubicBezTo>
                  <a:pt x="1699456" y="3223518"/>
                  <a:pt x="1756088" y="3280975"/>
                  <a:pt x="1830716" y="3321922"/>
                </a:cubicBezTo>
                <a:cubicBezTo>
                  <a:pt x="1905344" y="3362868"/>
                  <a:pt x="1995162" y="3383341"/>
                  <a:pt x="2100169" y="3383341"/>
                </a:cubicBezTo>
                <a:cubicBezTo>
                  <a:pt x="2202535" y="3383341"/>
                  <a:pt x="2296150" y="3359731"/>
                  <a:pt x="2381015" y="3312511"/>
                </a:cubicBezTo>
                <a:cubicBezTo>
                  <a:pt x="2465879" y="3265290"/>
                  <a:pt x="2529941" y="3200073"/>
                  <a:pt x="2573199" y="3116860"/>
                </a:cubicBezTo>
                <a:cubicBezTo>
                  <a:pt x="2616457" y="3033646"/>
                  <a:pt x="2638085" y="2937554"/>
                  <a:pt x="2638085" y="2828584"/>
                </a:cubicBezTo>
                <a:cubicBezTo>
                  <a:pt x="2638085" y="2670082"/>
                  <a:pt x="2588884" y="2545592"/>
                  <a:pt x="2490481" y="2455114"/>
                </a:cubicBezTo>
                <a:cubicBezTo>
                  <a:pt x="2392077" y="2364636"/>
                  <a:pt x="2254379" y="2319397"/>
                  <a:pt x="2077385" y="2319397"/>
                </a:cubicBezTo>
                <a:close/>
                <a:moveTo>
                  <a:pt x="293600" y="1938001"/>
                </a:moveTo>
                <a:lnTo>
                  <a:pt x="293600" y="2272837"/>
                </a:lnTo>
                <a:lnTo>
                  <a:pt x="690846" y="2272837"/>
                </a:lnTo>
                <a:lnTo>
                  <a:pt x="690846" y="3358575"/>
                </a:lnTo>
                <a:lnTo>
                  <a:pt x="1120782" y="3358575"/>
                </a:lnTo>
                <a:lnTo>
                  <a:pt x="1120782" y="2272837"/>
                </a:lnTo>
                <a:lnTo>
                  <a:pt x="1522981" y="2272837"/>
                </a:lnTo>
                <a:lnTo>
                  <a:pt x="1522981" y="1938001"/>
                </a:lnTo>
                <a:close/>
                <a:moveTo>
                  <a:pt x="8089273" y="1874601"/>
                </a:moveTo>
                <a:cubicBezTo>
                  <a:pt x="8031816" y="1874601"/>
                  <a:pt x="7985586" y="1889130"/>
                  <a:pt x="7950584" y="1918189"/>
                </a:cubicBezTo>
                <a:cubicBezTo>
                  <a:pt x="7915581" y="1947248"/>
                  <a:pt x="7898080" y="1985222"/>
                  <a:pt x="7898080" y="2032112"/>
                </a:cubicBezTo>
                <a:cubicBezTo>
                  <a:pt x="7898080" y="2079002"/>
                  <a:pt x="7916076" y="2117802"/>
                  <a:pt x="7952070" y="2148512"/>
                </a:cubicBezTo>
                <a:cubicBezTo>
                  <a:pt x="7988063" y="2179222"/>
                  <a:pt x="8033797" y="2194577"/>
                  <a:pt x="8089273" y="2194577"/>
                </a:cubicBezTo>
                <a:cubicBezTo>
                  <a:pt x="8147390" y="2194577"/>
                  <a:pt x="8193620" y="2179552"/>
                  <a:pt x="8227962" y="2149503"/>
                </a:cubicBezTo>
                <a:cubicBezTo>
                  <a:pt x="8262304" y="2119453"/>
                  <a:pt x="8279475" y="2080323"/>
                  <a:pt x="8279475" y="2032112"/>
                </a:cubicBezTo>
                <a:cubicBezTo>
                  <a:pt x="8279475" y="1985882"/>
                  <a:pt x="8262139" y="1948073"/>
                  <a:pt x="8227467" y="1918684"/>
                </a:cubicBezTo>
                <a:cubicBezTo>
                  <a:pt x="8192794" y="1889295"/>
                  <a:pt x="8146730" y="1874601"/>
                  <a:pt x="8089273" y="1874601"/>
                </a:cubicBezTo>
                <a:close/>
                <a:moveTo>
                  <a:pt x="7591973" y="1874601"/>
                </a:moveTo>
                <a:cubicBezTo>
                  <a:pt x="7535176" y="1874601"/>
                  <a:pt x="7489277" y="1889130"/>
                  <a:pt x="7454274" y="1918189"/>
                </a:cubicBezTo>
                <a:cubicBezTo>
                  <a:pt x="7419272" y="1947248"/>
                  <a:pt x="7401771" y="1985222"/>
                  <a:pt x="7401771" y="2032112"/>
                </a:cubicBezTo>
                <a:cubicBezTo>
                  <a:pt x="7401771" y="2077681"/>
                  <a:pt x="7419437" y="2116151"/>
                  <a:pt x="7454770" y="2147521"/>
                </a:cubicBezTo>
                <a:cubicBezTo>
                  <a:pt x="7490102" y="2178891"/>
                  <a:pt x="7535837" y="2194577"/>
                  <a:pt x="7591973" y="2194577"/>
                </a:cubicBezTo>
                <a:cubicBezTo>
                  <a:pt x="7651411" y="2194577"/>
                  <a:pt x="7698136" y="2179222"/>
                  <a:pt x="7732148" y="2148512"/>
                </a:cubicBezTo>
                <a:cubicBezTo>
                  <a:pt x="7766160" y="2117802"/>
                  <a:pt x="7783166" y="2079002"/>
                  <a:pt x="7783166" y="2032112"/>
                </a:cubicBezTo>
                <a:cubicBezTo>
                  <a:pt x="7783166" y="1984561"/>
                  <a:pt x="7765665" y="1946422"/>
                  <a:pt x="7730662" y="1917693"/>
                </a:cubicBezTo>
                <a:cubicBezTo>
                  <a:pt x="7695660" y="1888965"/>
                  <a:pt x="7649430" y="1874601"/>
                  <a:pt x="7591973" y="1874601"/>
                </a:cubicBezTo>
                <a:close/>
                <a:moveTo>
                  <a:pt x="6107510" y="1856769"/>
                </a:moveTo>
                <a:lnTo>
                  <a:pt x="6107510" y="3358575"/>
                </a:lnTo>
                <a:lnTo>
                  <a:pt x="6529521" y="3358575"/>
                </a:lnTo>
                <a:lnTo>
                  <a:pt x="6529521" y="2837500"/>
                </a:lnTo>
                <a:lnTo>
                  <a:pt x="6533484" y="2837500"/>
                </a:lnTo>
                <a:lnTo>
                  <a:pt x="6759349" y="3358575"/>
                </a:lnTo>
                <a:lnTo>
                  <a:pt x="7229902" y="3358575"/>
                </a:lnTo>
                <a:lnTo>
                  <a:pt x="6939645" y="2808772"/>
                </a:lnTo>
                <a:lnTo>
                  <a:pt x="7214052" y="2344163"/>
                </a:lnTo>
                <a:lnTo>
                  <a:pt x="6738546" y="2344163"/>
                </a:lnTo>
                <a:lnTo>
                  <a:pt x="6533484" y="2820659"/>
                </a:lnTo>
                <a:lnTo>
                  <a:pt x="6529521" y="2820659"/>
                </a:lnTo>
                <a:lnTo>
                  <a:pt x="6529521" y="1856769"/>
                </a:lnTo>
                <a:close/>
                <a:moveTo>
                  <a:pt x="4907360" y="1856769"/>
                </a:moveTo>
                <a:lnTo>
                  <a:pt x="4907360" y="3358575"/>
                </a:lnTo>
                <a:lnTo>
                  <a:pt x="5329371" y="3358575"/>
                </a:lnTo>
                <a:lnTo>
                  <a:pt x="5329371" y="2837500"/>
                </a:lnTo>
                <a:lnTo>
                  <a:pt x="5333334" y="2837500"/>
                </a:lnTo>
                <a:lnTo>
                  <a:pt x="5559199" y="3358575"/>
                </a:lnTo>
                <a:lnTo>
                  <a:pt x="6029752" y="3358575"/>
                </a:lnTo>
                <a:lnTo>
                  <a:pt x="5739495" y="2808772"/>
                </a:lnTo>
                <a:lnTo>
                  <a:pt x="6013902" y="2344163"/>
                </a:lnTo>
                <a:lnTo>
                  <a:pt x="5538396" y="2344163"/>
                </a:lnTo>
                <a:lnTo>
                  <a:pt x="5333334" y="2820659"/>
                </a:lnTo>
                <a:lnTo>
                  <a:pt x="5329371" y="2820659"/>
                </a:lnTo>
                <a:lnTo>
                  <a:pt x="5329371" y="1856769"/>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tr-TR" sz="1600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2773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Impact of Industrial Robotics on Modern Assembly Lines">
            <a:extLst>
              <a:ext uri="{FF2B5EF4-FFF2-40B4-BE49-F238E27FC236}">
                <a16:creationId xmlns:a16="http://schemas.microsoft.com/office/drawing/2014/main" id="{241743BF-152F-0D09-AF84-DE4781792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1867A3-54BF-120A-3EDA-7D7107993091}"/>
              </a:ext>
            </a:extLst>
          </p:cNvPr>
          <p:cNvSpPr/>
          <p:nvPr/>
        </p:nvSpPr>
        <p:spPr>
          <a:xfrm>
            <a:off x="0" y="0"/>
            <a:ext cx="12192000" cy="6857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dirty="0"/>
          </a:p>
        </p:txBody>
      </p:sp>
      <p:sp>
        <p:nvSpPr>
          <p:cNvPr id="3" name="TextBox 2">
            <a:extLst>
              <a:ext uri="{FF2B5EF4-FFF2-40B4-BE49-F238E27FC236}">
                <a16:creationId xmlns:a16="http://schemas.microsoft.com/office/drawing/2014/main" id="{E1353435-109A-748F-E4EE-6262AB44DDBC}"/>
              </a:ext>
            </a:extLst>
          </p:cNvPr>
          <p:cNvSpPr txBox="1"/>
          <p:nvPr/>
        </p:nvSpPr>
        <p:spPr>
          <a:xfrm>
            <a:off x="742950" y="2767279"/>
            <a:ext cx="10706100" cy="1323439"/>
          </a:xfrm>
          <a:prstGeom prst="rect">
            <a:avLst/>
          </a:prstGeom>
          <a:noFill/>
        </p:spPr>
        <p:txBody>
          <a:bodyPr wrap="square" rtlCol="0">
            <a:spAutoFit/>
          </a:bodyPr>
          <a:lstStyle/>
          <a:p>
            <a:r>
              <a:rPr lang="az-Latn-AZ" sz="8000">
                <a:solidFill>
                  <a:schemeClr val="bg1"/>
                </a:solidFill>
                <a:latin typeface="Segoe UI Black" panose="020B0A02040204020203" pitchFamily="34" charset="0"/>
                <a:ea typeface="Segoe UI Black" panose="020B0A02040204020203" pitchFamily="34" charset="0"/>
              </a:rPr>
              <a:t>SƏNAYE ROBOTLARI</a:t>
            </a:r>
            <a:endParaRPr lang="tr-TR" sz="8000"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62383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3253D-37D4-9EB1-991E-03670CB274D5}"/>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9D83C49-32A7-F1D8-61D0-CFA9D066B7FA}"/>
              </a:ext>
            </a:extLst>
          </p:cNvPr>
          <p:cNvGrpSpPr/>
          <p:nvPr/>
        </p:nvGrpSpPr>
        <p:grpSpPr>
          <a:xfrm>
            <a:off x="152400" y="-3142343"/>
            <a:ext cx="12192000" cy="3142343"/>
            <a:chOff x="762000" y="-1538883"/>
            <a:chExt cx="12192000" cy="3142343"/>
          </a:xfrm>
        </p:grpSpPr>
        <p:sp>
          <p:nvSpPr>
            <p:cNvPr id="2" name="Rectangle 1">
              <a:extLst>
                <a:ext uri="{FF2B5EF4-FFF2-40B4-BE49-F238E27FC236}">
                  <a16:creationId xmlns:a16="http://schemas.microsoft.com/office/drawing/2014/main" id="{B9B3EE91-463E-5107-0F93-FC7341ED83D4}"/>
                </a:ext>
              </a:extLst>
            </p:cNvPr>
            <p:cNvSpPr/>
            <p:nvPr/>
          </p:nvSpPr>
          <p:spPr>
            <a:xfrm>
              <a:off x="762000" y="-1538883"/>
              <a:ext cx="12192000" cy="314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TextBox 3">
              <a:extLst>
                <a:ext uri="{FF2B5EF4-FFF2-40B4-BE49-F238E27FC236}">
                  <a16:creationId xmlns:a16="http://schemas.microsoft.com/office/drawing/2014/main" id="{0D787907-3BDC-7EC1-A82A-ADAD8EFE004F}"/>
                </a:ext>
              </a:extLst>
            </p:cNvPr>
            <p:cNvSpPr txBox="1"/>
            <p:nvPr/>
          </p:nvSpPr>
          <p:spPr>
            <a:xfrm>
              <a:off x="3040743" y="-629432"/>
              <a:ext cx="7634514" cy="1323439"/>
            </a:xfrm>
            <a:prstGeom prst="rect">
              <a:avLst/>
            </a:prstGeom>
            <a:noFill/>
          </p:spPr>
          <p:txBody>
            <a:bodyPr wrap="square" rtlCol="0">
              <a:spAutoFit/>
            </a:bodyPr>
            <a:lstStyle/>
            <a:p>
              <a:r>
                <a:rPr lang="az-Latn-AZ" sz="8000" b="1">
                  <a:solidFill>
                    <a:schemeClr val="bg1"/>
                  </a:solidFill>
                  <a:latin typeface="Segoe UI Black" panose="020B0A02040204020203" pitchFamily="34" charset="0"/>
                  <a:ea typeface="Segoe UI Black" panose="020B0A02040204020203" pitchFamily="34" charset="0"/>
                </a:rPr>
                <a:t>THE UNİMATE</a:t>
              </a:r>
              <a:endParaRPr lang="tr-TR" sz="8000" b="1" dirty="0">
                <a:solidFill>
                  <a:schemeClr val="bg1"/>
                </a:solidFill>
                <a:latin typeface="Segoe UI Black" panose="020B0A02040204020203" pitchFamily="34" charset="0"/>
                <a:ea typeface="Segoe UI Black" panose="020B0A02040204020203" pitchFamily="34" charset="0"/>
              </a:endParaRPr>
            </a:p>
          </p:txBody>
        </p:sp>
      </p:grpSp>
      <p:sp>
        <p:nvSpPr>
          <p:cNvPr id="5" name="TextBox 4">
            <a:extLst>
              <a:ext uri="{FF2B5EF4-FFF2-40B4-BE49-F238E27FC236}">
                <a16:creationId xmlns:a16="http://schemas.microsoft.com/office/drawing/2014/main" id="{ACDB7659-039E-462F-6F1E-0A9AB572CE48}"/>
              </a:ext>
            </a:extLst>
          </p:cNvPr>
          <p:cNvSpPr txBox="1"/>
          <p:nvPr/>
        </p:nvSpPr>
        <p:spPr>
          <a:xfrm>
            <a:off x="4493080" y="7786006"/>
            <a:ext cx="7679870" cy="830997"/>
          </a:xfrm>
          <a:prstGeom prst="rect">
            <a:avLst/>
          </a:prstGeom>
          <a:noFill/>
        </p:spPr>
        <p:txBody>
          <a:bodyPr wrap="square" rtlCol="0">
            <a:spAutoFit/>
          </a:bodyPr>
          <a:lstStyle/>
          <a:p>
            <a:r>
              <a:rPr lang="az-Latn-AZ" sz="4800" b="1">
                <a:latin typeface="Segoe UI Black" panose="020B0A02040204020203" pitchFamily="34" charset="0"/>
                <a:ea typeface="Segoe UI Black" panose="020B0A02040204020203" pitchFamily="34" charset="0"/>
              </a:rPr>
              <a:t>İLK SƏNAYE ROBOTU</a:t>
            </a:r>
            <a:endParaRPr lang="tr-TR" sz="4800" b="1" dirty="0">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3630740E-5087-6B5D-4515-5C89631A5DF1}"/>
              </a:ext>
            </a:extLst>
          </p:cNvPr>
          <p:cNvSpPr txBox="1"/>
          <p:nvPr/>
        </p:nvSpPr>
        <p:spPr>
          <a:xfrm>
            <a:off x="5376295" y="8798973"/>
            <a:ext cx="6893377" cy="830997"/>
          </a:xfrm>
          <a:prstGeom prst="rect">
            <a:avLst/>
          </a:prstGeom>
          <a:noFill/>
        </p:spPr>
        <p:txBody>
          <a:bodyPr wrap="square" rtlCol="0">
            <a:spAutoFit/>
          </a:bodyPr>
          <a:lstStyle/>
          <a:p>
            <a:pPr marL="342900" indent="-342900">
              <a:buFont typeface="Arial" panose="020B0604020202020204" pitchFamily="34" charset="0"/>
              <a:buChar char="•"/>
            </a:pPr>
            <a:r>
              <a:rPr lang="tr-TR" sz="2400" b="1" dirty="0">
                <a:latin typeface="Aptos" panose="020B0004020202020204" pitchFamily="34" charset="0"/>
              </a:rPr>
              <a:t>1961-ci </a:t>
            </a:r>
            <a:r>
              <a:rPr lang="tr-TR" sz="2400" b="1" dirty="0" err="1">
                <a:latin typeface="Aptos" panose="020B0004020202020204" pitchFamily="34" charset="0"/>
              </a:rPr>
              <a:t>ildə</a:t>
            </a:r>
            <a:r>
              <a:rPr lang="tr-TR" sz="2400" b="1">
                <a:latin typeface="Aptos" panose="020B0004020202020204" pitchFamily="34" charset="0"/>
              </a:rPr>
              <a:t> George Devol və Joseph Engelberger tərəfindən hazırlanmışdır</a:t>
            </a:r>
            <a:r>
              <a:rPr lang="en-GB" sz="2400" b="1">
                <a:latin typeface="Aptos" panose="020B0004020202020204" pitchFamily="34" charset="0"/>
              </a:rPr>
              <a:t>.</a:t>
            </a:r>
            <a:endParaRPr lang="tr-TR" sz="2400" b="1">
              <a:latin typeface="Aptos" panose="020B0004020202020204"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58EF65FB-DD27-36A7-88FE-C2E73B7722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23" b="94213" l="3750" r="94922">
                        <a14:foregroundMark x1="5391" y1="54175" x2="5391" y2="54175"/>
                        <a14:foregroundMark x1="8828" y1="51233" x2="8828" y2="51708"/>
                        <a14:foregroundMark x1="5000" y1="65560" x2="5000" y2="65560"/>
                        <a14:foregroundMark x1="4453" y1="57685" x2="3984" y2="57685"/>
                        <a14:foregroundMark x1="9375" y1="78083" x2="18672" y2="81214"/>
                        <a14:foregroundMark x1="32344" y1="94402" x2="34688" y2="94307"/>
                        <a14:foregroundMark x1="45781" y1="94307" x2="43906" y2="94402"/>
                        <a14:foregroundMark x1="88906" y1="72960" x2="88516" y2="70683"/>
                        <a14:foregroundMark x1="92891" y1="75522" x2="94922" y2="79317"/>
                        <a14:foregroundMark x1="84531" y1="52751" x2="85078" y2="51708"/>
                        <a14:foregroundMark x1="82813" y1="51518" x2="84609" y2="51518"/>
                        <a14:foregroundMark x1="23359" y1="9962" x2="25859" y2="9962"/>
                        <a14:foregroundMark x1="21328" y1="9867" x2="19609" y2="9583"/>
                        <a14:foregroundMark x1="15156" y1="9583" x2="20625" y2="8824"/>
                        <a14:foregroundMark x1="36328" y1="13093" x2="39141" y2="15085"/>
                        <a14:foregroundMark x1="45313" y1="20778" x2="40391" y2="15180"/>
                        <a14:foregroundMark x1="40391" y1="15180" x2="47656" y2="19734"/>
                        <a14:foregroundMark x1="47656" y1="19734" x2="45078" y2="18596"/>
                        <a14:foregroundMark x1="43984" y1="13947" x2="42298" y2="11956"/>
                        <a14:foregroundMark x1="40547" y1="11670" x2="46484" y2="16698"/>
                        <a14:foregroundMark x1="50156" y1="17362" x2="38828" y2="10626"/>
                        <a14:foregroundMark x1="38828" y1="10626" x2="44297" y2="15180"/>
                        <a14:foregroundMark x1="44297" y1="15180" x2="47422" y2="15465"/>
                        <a14:foregroundMark x1="43020" y1="12456" x2="41797" y2="15465"/>
                        <a14:foregroundMark x1="41797" y1="15465" x2="51302" y2="18201"/>
                        <a14:foregroundMark x1="45766" y1="14360" x2="36328" y2="11385"/>
                        <a14:foregroundMark x1="36328" y1="11385" x2="35252" y2="7073"/>
                        <a14:foregroundMark x1="68906" y1="40323" x2="64219" y2="33112"/>
                        <a14:foregroundMark x1="67813" y1="34440" x2="66328" y2="33207"/>
                        <a14:foregroundMark x1="66328" y1="32922" x2="60234" y2="26565"/>
                        <a14:backgroundMark x1="42500" y1="9488" x2="54219" y2="18596"/>
                        <a14:backgroundMark x1="54219" y1="18596" x2="56328" y2="19355"/>
                        <a14:backgroundMark x1="48203" y1="14991" x2="34375" y2="5408"/>
                        <a14:backgroundMark x1="50391" y1="13188" x2="45000" y2="8729"/>
                        <a14:backgroundMark x1="47656" y1="11860" x2="45625" y2="10342"/>
                        <a14:backgroundMark x1="45156" y1="8539" x2="43984" y2="9867"/>
                      </a14:backgroundRemoval>
                    </a14:imgEffect>
                  </a14:imgLayer>
                </a14:imgProps>
              </a:ext>
              <a:ext uri="{28A0092B-C50C-407E-A947-70E740481C1C}">
                <a14:useLocalDpi xmlns:a14="http://schemas.microsoft.com/office/drawing/2010/main" val="0"/>
              </a:ext>
            </a:extLst>
          </a:blip>
          <a:stretch>
            <a:fillRect/>
          </a:stretch>
        </p:blipFill>
        <p:spPr>
          <a:xfrm>
            <a:off x="0" y="6858000"/>
            <a:ext cx="5473016" cy="4506688"/>
          </a:xfrm>
          <a:prstGeom prst="rect">
            <a:avLst/>
          </a:prstGeom>
        </p:spPr>
      </p:pic>
      <p:sp>
        <p:nvSpPr>
          <p:cNvPr id="3" name="TextBox 2">
            <a:extLst>
              <a:ext uri="{FF2B5EF4-FFF2-40B4-BE49-F238E27FC236}">
                <a16:creationId xmlns:a16="http://schemas.microsoft.com/office/drawing/2014/main" id="{40C1DAA2-333D-AD23-ADDB-B4B01A9F6CF5}"/>
              </a:ext>
            </a:extLst>
          </p:cNvPr>
          <p:cNvSpPr txBox="1"/>
          <p:nvPr/>
        </p:nvSpPr>
        <p:spPr>
          <a:xfrm>
            <a:off x="5473017" y="9811940"/>
            <a:ext cx="6893377" cy="461665"/>
          </a:xfrm>
          <a:prstGeom prst="rect">
            <a:avLst/>
          </a:prstGeom>
          <a:noFill/>
        </p:spPr>
        <p:txBody>
          <a:bodyPr wrap="square" rtlCol="0">
            <a:spAutoFit/>
          </a:bodyPr>
          <a:lstStyle/>
          <a:p>
            <a:pPr marL="342900" indent="-342900">
              <a:buFont typeface="Arial" panose="020B0604020202020204" pitchFamily="34" charset="0"/>
              <a:buChar char="•"/>
            </a:pPr>
            <a:r>
              <a:rPr lang="az-Latn-AZ" sz="2400" b="1">
                <a:latin typeface="Aptos" panose="020B0004020202020204" pitchFamily="34" charset="0"/>
              </a:rPr>
              <a:t>Təxminən 500 kg idi.</a:t>
            </a:r>
            <a:endParaRPr lang="tr-TR" sz="2400" b="1">
              <a:latin typeface="Aptos" panose="020B0004020202020204" pitchFamily="34" charset="0"/>
              <a:ea typeface="Segoe UI Black" panose="020B0A02040204020203" pitchFamily="34" charset="0"/>
            </a:endParaRPr>
          </a:p>
        </p:txBody>
      </p:sp>
      <p:sp>
        <p:nvSpPr>
          <p:cNvPr id="9" name="TextBox 8">
            <a:extLst>
              <a:ext uri="{FF2B5EF4-FFF2-40B4-BE49-F238E27FC236}">
                <a16:creationId xmlns:a16="http://schemas.microsoft.com/office/drawing/2014/main" id="{612135E0-4017-20C8-B27C-F5D66DFFF4B7}"/>
              </a:ext>
            </a:extLst>
          </p:cNvPr>
          <p:cNvSpPr txBox="1"/>
          <p:nvPr/>
        </p:nvSpPr>
        <p:spPr>
          <a:xfrm>
            <a:off x="5473016" y="10326149"/>
            <a:ext cx="6893377" cy="461665"/>
          </a:xfrm>
          <a:prstGeom prst="rect">
            <a:avLst/>
          </a:prstGeom>
          <a:noFill/>
        </p:spPr>
        <p:txBody>
          <a:bodyPr wrap="square" rtlCol="0">
            <a:spAutoFit/>
          </a:bodyPr>
          <a:lstStyle/>
          <a:p>
            <a:pPr marL="342900" indent="-342900">
              <a:buFont typeface="Arial" panose="020B0604020202020204" pitchFamily="34" charset="0"/>
              <a:buChar char="•"/>
            </a:pPr>
            <a:r>
              <a:rPr lang="tr-TR" sz="2400" b="1">
                <a:latin typeface="Aptos" panose="020B0004020202020204" pitchFamily="34" charset="0"/>
              </a:rPr>
              <a:t>quraşdırılması olduqca mürəkkəb idi.</a:t>
            </a:r>
            <a:endParaRPr lang="tr-TR" sz="2400" b="1">
              <a:latin typeface="Aptos"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67745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40C49-1D91-8C87-AD4E-009FCE31578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EACE3D8-1FA7-E1FA-56D6-C8611F702BAE}"/>
              </a:ext>
            </a:extLst>
          </p:cNvPr>
          <p:cNvGrpSpPr/>
          <p:nvPr/>
        </p:nvGrpSpPr>
        <p:grpSpPr>
          <a:xfrm>
            <a:off x="0" y="0"/>
            <a:ext cx="12192000" cy="3142343"/>
            <a:chOff x="762000" y="-1538883"/>
            <a:chExt cx="12192000" cy="3142343"/>
          </a:xfrm>
        </p:grpSpPr>
        <p:sp>
          <p:nvSpPr>
            <p:cNvPr id="2" name="Rectangle 1">
              <a:extLst>
                <a:ext uri="{FF2B5EF4-FFF2-40B4-BE49-F238E27FC236}">
                  <a16:creationId xmlns:a16="http://schemas.microsoft.com/office/drawing/2014/main" id="{5583DB8D-EB7A-71D7-8DB1-7E4CF989A11E}"/>
                </a:ext>
              </a:extLst>
            </p:cNvPr>
            <p:cNvSpPr/>
            <p:nvPr/>
          </p:nvSpPr>
          <p:spPr>
            <a:xfrm>
              <a:off x="762000" y="-1538883"/>
              <a:ext cx="12192000" cy="31423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TextBox 3">
              <a:extLst>
                <a:ext uri="{FF2B5EF4-FFF2-40B4-BE49-F238E27FC236}">
                  <a16:creationId xmlns:a16="http://schemas.microsoft.com/office/drawing/2014/main" id="{66990CD3-266F-07BF-7615-9580A95E64FA}"/>
                </a:ext>
              </a:extLst>
            </p:cNvPr>
            <p:cNvSpPr txBox="1"/>
            <p:nvPr/>
          </p:nvSpPr>
          <p:spPr>
            <a:xfrm>
              <a:off x="3040743" y="-635548"/>
              <a:ext cx="7634514" cy="1323439"/>
            </a:xfrm>
            <a:prstGeom prst="rect">
              <a:avLst/>
            </a:prstGeom>
            <a:noFill/>
          </p:spPr>
          <p:txBody>
            <a:bodyPr wrap="square" rtlCol="0">
              <a:spAutoFit/>
            </a:bodyPr>
            <a:lstStyle/>
            <a:p>
              <a:r>
                <a:rPr lang="az-Latn-AZ" sz="8000" b="1">
                  <a:solidFill>
                    <a:schemeClr val="bg1"/>
                  </a:solidFill>
                  <a:latin typeface="Segoe UI Black" panose="020B0A02040204020203" pitchFamily="34" charset="0"/>
                  <a:ea typeface="Segoe UI Black" panose="020B0A02040204020203" pitchFamily="34" charset="0"/>
                </a:rPr>
                <a:t>THE UNİMATE</a:t>
              </a:r>
              <a:endParaRPr lang="tr-TR" sz="8000" b="1">
                <a:solidFill>
                  <a:schemeClr val="bg1"/>
                </a:solidFill>
                <a:latin typeface="Segoe UI Black" panose="020B0A02040204020203" pitchFamily="34" charset="0"/>
                <a:ea typeface="Segoe UI Black" panose="020B0A02040204020203" pitchFamily="34" charset="0"/>
              </a:endParaRPr>
            </a:p>
          </p:txBody>
        </p:sp>
      </p:grpSp>
      <p:sp>
        <p:nvSpPr>
          <p:cNvPr id="5" name="TextBox 4">
            <a:extLst>
              <a:ext uri="{FF2B5EF4-FFF2-40B4-BE49-F238E27FC236}">
                <a16:creationId xmlns:a16="http://schemas.microsoft.com/office/drawing/2014/main" id="{63BFDBB2-869F-2378-ECA1-391EF2EB9A36}"/>
              </a:ext>
            </a:extLst>
          </p:cNvPr>
          <p:cNvSpPr txBox="1"/>
          <p:nvPr/>
        </p:nvSpPr>
        <p:spPr>
          <a:xfrm>
            <a:off x="4699558" y="3299773"/>
            <a:ext cx="7679870" cy="830997"/>
          </a:xfrm>
          <a:prstGeom prst="rect">
            <a:avLst/>
          </a:prstGeom>
          <a:noFill/>
        </p:spPr>
        <p:txBody>
          <a:bodyPr wrap="square" rtlCol="0">
            <a:spAutoFit/>
          </a:bodyPr>
          <a:lstStyle/>
          <a:p>
            <a:r>
              <a:rPr lang="az-Latn-AZ" sz="4800" b="1">
                <a:latin typeface="Segoe UI Black" panose="020B0A02040204020203" pitchFamily="34" charset="0"/>
                <a:ea typeface="Segoe UI Black" panose="020B0A02040204020203" pitchFamily="34" charset="0"/>
              </a:rPr>
              <a:t>İLK SƏNAYE ROBOTU</a:t>
            </a:r>
            <a:endParaRPr lang="tr-TR" sz="4800" b="1">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30B8B229-8D8D-21E2-B0D6-C1F2363E50E2}"/>
              </a:ext>
            </a:extLst>
          </p:cNvPr>
          <p:cNvSpPr txBox="1"/>
          <p:nvPr/>
        </p:nvSpPr>
        <p:spPr>
          <a:xfrm>
            <a:off x="5582773" y="4312740"/>
            <a:ext cx="6893377" cy="830997"/>
          </a:xfrm>
          <a:prstGeom prst="rect">
            <a:avLst/>
          </a:prstGeom>
          <a:noFill/>
        </p:spPr>
        <p:txBody>
          <a:bodyPr wrap="square" rtlCol="0">
            <a:spAutoFit/>
          </a:bodyPr>
          <a:lstStyle/>
          <a:p>
            <a:pPr marL="342900" indent="-342900">
              <a:buFont typeface="Arial" panose="020B0604020202020204" pitchFamily="34" charset="0"/>
              <a:buChar char="•"/>
            </a:pPr>
            <a:r>
              <a:rPr lang="tr-TR" sz="2400" b="1">
                <a:latin typeface="Aptos" panose="020B0004020202020204" pitchFamily="34" charset="0"/>
              </a:rPr>
              <a:t>1961-ci ildə George Devol və Joseph Engelberger tərəfindən hazırlanmışdır</a:t>
            </a:r>
            <a:r>
              <a:rPr lang="en-GB" sz="2400" b="1">
                <a:latin typeface="Aptos" panose="020B0004020202020204" pitchFamily="34" charset="0"/>
              </a:rPr>
              <a:t>.</a:t>
            </a:r>
            <a:endParaRPr lang="tr-TR" sz="2400" b="1">
              <a:latin typeface="Aptos" panose="020B0004020202020204"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6227B490-F8C3-57DF-B273-7877FB7B5AC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23" b="94213" l="3750" r="94922">
                        <a14:foregroundMark x1="5391" y1="54175" x2="5391" y2="54175"/>
                        <a14:foregroundMark x1="8828" y1="51233" x2="8828" y2="51708"/>
                        <a14:foregroundMark x1="5000" y1="65560" x2="5000" y2="65560"/>
                        <a14:foregroundMark x1="4453" y1="57685" x2="3984" y2="57685"/>
                        <a14:foregroundMark x1="9375" y1="78083" x2="18672" y2="81214"/>
                        <a14:foregroundMark x1="32344" y1="94402" x2="34688" y2="94307"/>
                        <a14:foregroundMark x1="45781" y1="94307" x2="43906" y2="94402"/>
                        <a14:foregroundMark x1="88906" y1="72960" x2="88516" y2="70683"/>
                        <a14:foregroundMark x1="92891" y1="75522" x2="94922" y2="79317"/>
                        <a14:foregroundMark x1="84531" y1="52751" x2="85078" y2="51708"/>
                        <a14:foregroundMark x1="82813" y1="51518" x2="84609" y2="51518"/>
                        <a14:foregroundMark x1="23359" y1="9962" x2="25859" y2="9962"/>
                        <a14:foregroundMark x1="21328" y1="9867" x2="19609" y2="9583"/>
                        <a14:foregroundMark x1="15156" y1="9583" x2="20625" y2="8824"/>
                        <a14:foregroundMark x1="36328" y1="13093" x2="39141" y2="15085"/>
                        <a14:foregroundMark x1="45313" y1="20778" x2="40391" y2="15180"/>
                        <a14:foregroundMark x1="40391" y1="15180" x2="47656" y2="19734"/>
                        <a14:foregroundMark x1="47656" y1="19734" x2="45078" y2="18596"/>
                        <a14:foregroundMark x1="43984" y1="13947" x2="42298" y2="11956"/>
                        <a14:foregroundMark x1="40547" y1="11670" x2="46484" y2="16698"/>
                        <a14:foregroundMark x1="50156" y1="17362" x2="38828" y2="10626"/>
                        <a14:foregroundMark x1="38828" y1="10626" x2="44297" y2="15180"/>
                        <a14:foregroundMark x1="44297" y1="15180" x2="47422" y2="15465"/>
                        <a14:foregroundMark x1="43020" y1="12456" x2="41797" y2="15465"/>
                        <a14:foregroundMark x1="41797" y1="15465" x2="51302" y2="18201"/>
                        <a14:foregroundMark x1="45766" y1="14360" x2="36328" y2="11385"/>
                        <a14:foregroundMark x1="36328" y1="11385" x2="35252" y2="7073"/>
                        <a14:foregroundMark x1="68906" y1="40323" x2="64219" y2="33112"/>
                        <a14:foregroundMark x1="67813" y1="34440" x2="66328" y2="33207"/>
                        <a14:foregroundMark x1="66328" y1="32922" x2="60234" y2="26565"/>
                        <a14:backgroundMark x1="42500" y1="9488" x2="54219" y2="18596"/>
                        <a14:backgroundMark x1="54219" y1="18596" x2="56328" y2="19355"/>
                        <a14:backgroundMark x1="48203" y1="14991" x2="34375" y2="5408"/>
                        <a14:backgroundMark x1="50391" y1="13188" x2="45000" y2="8729"/>
                        <a14:backgroundMark x1="47656" y1="11860" x2="45625" y2="10342"/>
                        <a14:backgroundMark x1="45156" y1="8539" x2="43984" y2="9867"/>
                      </a14:backgroundRemoval>
                    </a14:imgEffect>
                  </a14:imgLayer>
                </a14:imgProps>
              </a:ext>
              <a:ext uri="{28A0092B-C50C-407E-A947-70E740481C1C}">
                <a14:useLocalDpi xmlns:a14="http://schemas.microsoft.com/office/drawing/2010/main" val="0"/>
              </a:ext>
            </a:extLst>
          </a:blip>
          <a:stretch>
            <a:fillRect/>
          </a:stretch>
        </p:blipFill>
        <p:spPr>
          <a:xfrm>
            <a:off x="206478" y="2371767"/>
            <a:ext cx="5473016" cy="4506688"/>
          </a:xfrm>
          <a:prstGeom prst="rect">
            <a:avLst/>
          </a:prstGeom>
        </p:spPr>
      </p:pic>
      <p:sp>
        <p:nvSpPr>
          <p:cNvPr id="3" name="Rectangle 2">
            <a:extLst>
              <a:ext uri="{FF2B5EF4-FFF2-40B4-BE49-F238E27FC236}">
                <a16:creationId xmlns:a16="http://schemas.microsoft.com/office/drawing/2014/main" id="{943931E8-2264-6CFD-E074-10BE1522B947}"/>
              </a:ext>
            </a:extLst>
          </p:cNvPr>
          <p:cNvSpPr/>
          <p:nvPr/>
        </p:nvSpPr>
        <p:spPr>
          <a:xfrm>
            <a:off x="0" y="7035885"/>
            <a:ext cx="12192000" cy="47641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Graphic 9" descr="Single gear with solid fill">
            <a:extLst>
              <a:ext uri="{FF2B5EF4-FFF2-40B4-BE49-F238E27FC236}">
                <a16:creationId xmlns:a16="http://schemas.microsoft.com/office/drawing/2014/main" id="{8B302C1D-D68F-AA52-14C5-92C18E47CE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035886"/>
            <a:ext cx="1809068" cy="1809068"/>
          </a:xfrm>
          <a:prstGeom prst="rect">
            <a:avLst/>
          </a:prstGeom>
        </p:spPr>
      </p:pic>
      <p:sp>
        <p:nvSpPr>
          <p:cNvPr id="11" name="TextBox 10">
            <a:extLst>
              <a:ext uri="{FF2B5EF4-FFF2-40B4-BE49-F238E27FC236}">
                <a16:creationId xmlns:a16="http://schemas.microsoft.com/office/drawing/2014/main" id="{19D22449-13FC-F40F-A65E-A59B4F584515}"/>
              </a:ext>
            </a:extLst>
          </p:cNvPr>
          <p:cNvSpPr txBox="1"/>
          <p:nvPr/>
        </p:nvSpPr>
        <p:spPr>
          <a:xfrm>
            <a:off x="2256065" y="7524921"/>
            <a:ext cx="9021534" cy="461665"/>
          </a:xfrm>
          <a:prstGeom prst="rect">
            <a:avLst/>
          </a:prstGeom>
          <a:noFill/>
        </p:spPr>
        <p:txBody>
          <a:bodyPr wrap="square" rtlCol="0">
            <a:spAutoFit/>
          </a:bodyPr>
          <a:lstStyle/>
          <a:p>
            <a:r>
              <a:rPr lang="tr-TR" sz="2400" b="1">
                <a:solidFill>
                  <a:schemeClr val="bg1"/>
                </a:solidFill>
                <a:latin typeface="Aptos" panose="020B0004020202020204" pitchFamily="34" charset="0"/>
              </a:rPr>
              <a:t>Funksiyası: Ağır metal detalların daşınması və qaynaq edilməsi.</a:t>
            </a:r>
            <a:endParaRPr lang="tr-TR" sz="2400" b="1">
              <a:solidFill>
                <a:schemeClr val="bg1"/>
              </a:solidFill>
              <a:latin typeface="Aptos" panose="020B0004020202020204"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BE9A5A91-323A-5105-20A2-03AD1DDC578E}"/>
              </a:ext>
            </a:extLst>
          </p:cNvPr>
          <p:cNvSpPr txBox="1"/>
          <p:nvPr/>
        </p:nvSpPr>
        <p:spPr>
          <a:xfrm>
            <a:off x="2282653" y="9085508"/>
            <a:ext cx="8968357" cy="461665"/>
          </a:xfrm>
          <a:prstGeom prst="rect">
            <a:avLst/>
          </a:prstGeom>
          <a:noFill/>
        </p:spPr>
        <p:txBody>
          <a:bodyPr wrap="square" rtlCol="0">
            <a:spAutoFit/>
          </a:bodyPr>
          <a:lstStyle/>
          <a:p>
            <a:r>
              <a:rPr lang="tr-TR" sz="2400" b="1">
                <a:solidFill>
                  <a:schemeClr val="bg1"/>
                </a:solidFill>
                <a:latin typeface="Aptos" panose="020B0004020202020204" pitchFamily="34" charset="0"/>
              </a:rPr>
              <a:t>Texnologiyası: Maqnit lent ilə proqramlaşdırılan sistem.</a:t>
            </a:r>
            <a:endParaRPr lang="tr-TR" sz="2400" b="1">
              <a:solidFill>
                <a:schemeClr val="bg1"/>
              </a:solidFill>
              <a:latin typeface="Aptos" panose="020B0004020202020204"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3F8F1C16-6420-26D7-0323-7589166512E9}"/>
              </a:ext>
            </a:extLst>
          </p:cNvPr>
          <p:cNvSpPr txBox="1"/>
          <p:nvPr/>
        </p:nvSpPr>
        <p:spPr>
          <a:xfrm>
            <a:off x="2282652" y="10646095"/>
            <a:ext cx="8968357" cy="830997"/>
          </a:xfrm>
          <a:prstGeom prst="rect">
            <a:avLst/>
          </a:prstGeom>
          <a:noFill/>
        </p:spPr>
        <p:txBody>
          <a:bodyPr wrap="square" rtlCol="0">
            <a:spAutoFit/>
          </a:bodyPr>
          <a:lstStyle/>
          <a:p>
            <a:r>
              <a:rPr lang="tr-TR" sz="2400" b="1">
                <a:solidFill>
                  <a:schemeClr val="bg1"/>
                </a:solidFill>
                <a:latin typeface="Aptos" panose="020B0004020202020204" pitchFamily="34" charset="0"/>
              </a:rPr>
              <a:t>Əhəmiyyəti: Sənaye avtomatlaşdırmasının başlanğıcı olaraq, robot texnologiyasının inkişafına böyük təsir göstərmişdir.</a:t>
            </a:r>
            <a:endParaRPr lang="tr-TR" sz="2400" b="1">
              <a:solidFill>
                <a:schemeClr val="bg1"/>
              </a:solidFill>
              <a:latin typeface="Aptos" panose="020B0004020202020204" pitchFamily="34" charset="0"/>
              <a:ea typeface="Segoe UI Black" panose="020B0A02040204020203" pitchFamily="34" charset="0"/>
            </a:endParaRPr>
          </a:p>
        </p:txBody>
      </p:sp>
      <p:sp>
        <p:nvSpPr>
          <p:cNvPr id="9" name="TextBox 8">
            <a:extLst>
              <a:ext uri="{FF2B5EF4-FFF2-40B4-BE49-F238E27FC236}">
                <a16:creationId xmlns:a16="http://schemas.microsoft.com/office/drawing/2014/main" id="{6A57957C-0B11-FB29-44BA-B08F8682BEE9}"/>
              </a:ext>
            </a:extLst>
          </p:cNvPr>
          <p:cNvSpPr txBox="1"/>
          <p:nvPr/>
        </p:nvSpPr>
        <p:spPr>
          <a:xfrm>
            <a:off x="5582772" y="5191921"/>
            <a:ext cx="6893377" cy="461665"/>
          </a:xfrm>
          <a:prstGeom prst="rect">
            <a:avLst/>
          </a:prstGeom>
          <a:noFill/>
        </p:spPr>
        <p:txBody>
          <a:bodyPr wrap="square" rtlCol="0">
            <a:spAutoFit/>
          </a:bodyPr>
          <a:lstStyle/>
          <a:p>
            <a:pPr marL="342900" indent="-342900">
              <a:buFont typeface="Arial" panose="020B0604020202020204" pitchFamily="34" charset="0"/>
              <a:buChar char="•"/>
            </a:pPr>
            <a:r>
              <a:rPr lang="az-Latn-AZ" sz="2400" b="1">
                <a:latin typeface="Aptos" panose="020B0004020202020204" pitchFamily="34" charset="0"/>
              </a:rPr>
              <a:t>Təxminən 500 kg idi.</a:t>
            </a:r>
            <a:endParaRPr lang="tr-TR" sz="2400" b="1">
              <a:latin typeface="Aptos" panose="020B0004020202020204" pitchFamily="34" charset="0"/>
              <a:ea typeface="Segoe UI Black" panose="020B0A02040204020203" pitchFamily="34" charset="0"/>
            </a:endParaRPr>
          </a:p>
        </p:txBody>
      </p:sp>
      <p:sp>
        <p:nvSpPr>
          <p:cNvPr id="14" name="TextBox 13">
            <a:extLst>
              <a:ext uri="{FF2B5EF4-FFF2-40B4-BE49-F238E27FC236}">
                <a16:creationId xmlns:a16="http://schemas.microsoft.com/office/drawing/2014/main" id="{E927B739-94C0-FA8D-19F7-5081AF44AA32}"/>
              </a:ext>
            </a:extLst>
          </p:cNvPr>
          <p:cNvSpPr txBox="1"/>
          <p:nvPr/>
        </p:nvSpPr>
        <p:spPr>
          <a:xfrm>
            <a:off x="5582771" y="5706130"/>
            <a:ext cx="6893377" cy="461665"/>
          </a:xfrm>
          <a:prstGeom prst="rect">
            <a:avLst/>
          </a:prstGeom>
          <a:noFill/>
        </p:spPr>
        <p:txBody>
          <a:bodyPr wrap="square" rtlCol="0">
            <a:spAutoFit/>
          </a:bodyPr>
          <a:lstStyle/>
          <a:p>
            <a:pPr marL="342900" indent="-342900">
              <a:buFont typeface="Arial" panose="020B0604020202020204" pitchFamily="34" charset="0"/>
              <a:buChar char="•"/>
            </a:pPr>
            <a:r>
              <a:rPr lang="tr-TR" sz="2400" b="1">
                <a:latin typeface="Aptos" panose="020B0004020202020204" pitchFamily="34" charset="0"/>
              </a:rPr>
              <a:t>quraşdırılması olduqca mürəkkəb idi.</a:t>
            </a:r>
            <a:endParaRPr lang="tr-TR" sz="2400" b="1">
              <a:latin typeface="Aptos"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3929693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A8C-B061-EC8E-1A8A-EB69D78A24E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BEF1320-6C2C-1B46-6E4F-5B712F99A2D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23" b="94213" l="3750" r="94922">
                        <a14:foregroundMark x1="5391" y1="54175" x2="5391" y2="54175"/>
                        <a14:foregroundMark x1="8828" y1="51233" x2="8828" y2="51708"/>
                        <a14:foregroundMark x1="5000" y1="65560" x2="5000" y2="65560"/>
                        <a14:foregroundMark x1="4453" y1="57685" x2="3984" y2="57685"/>
                        <a14:foregroundMark x1="9375" y1="78083" x2="18672" y2="81214"/>
                        <a14:foregroundMark x1="32344" y1="94402" x2="34688" y2="94307"/>
                        <a14:foregroundMark x1="45781" y1="94307" x2="43906" y2="94402"/>
                        <a14:foregroundMark x1="88906" y1="72960" x2="88516" y2="70683"/>
                        <a14:foregroundMark x1="92891" y1="75522" x2="94922" y2="79317"/>
                        <a14:foregroundMark x1="84531" y1="52751" x2="85078" y2="51708"/>
                        <a14:foregroundMark x1="82813" y1="51518" x2="84609" y2="51518"/>
                        <a14:foregroundMark x1="23359" y1="9962" x2="25859" y2="9962"/>
                        <a14:foregroundMark x1="21328" y1="9867" x2="19609" y2="9583"/>
                        <a14:foregroundMark x1="15156" y1="9583" x2="20625" y2="8824"/>
                        <a14:foregroundMark x1="36328" y1="13093" x2="39141" y2="15085"/>
                        <a14:foregroundMark x1="45313" y1="20778" x2="40391" y2="15180"/>
                        <a14:foregroundMark x1="40391" y1="15180" x2="47656" y2="19734"/>
                        <a14:foregroundMark x1="47656" y1="19734" x2="45078" y2="18596"/>
                        <a14:foregroundMark x1="43984" y1="13947" x2="42298" y2="11956"/>
                        <a14:foregroundMark x1="40547" y1="11670" x2="46484" y2="16698"/>
                        <a14:foregroundMark x1="50156" y1="17362" x2="38828" y2="10626"/>
                        <a14:foregroundMark x1="38828" y1="10626" x2="44297" y2="15180"/>
                        <a14:foregroundMark x1="44297" y1="15180" x2="47422" y2="15465"/>
                        <a14:foregroundMark x1="43020" y1="12456" x2="41797" y2="15465"/>
                        <a14:foregroundMark x1="41797" y1="15465" x2="51302" y2="18201"/>
                        <a14:foregroundMark x1="45766" y1="14360" x2="36328" y2="11385"/>
                        <a14:foregroundMark x1="36328" y1="11385" x2="35252" y2="7073"/>
                        <a14:foregroundMark x1="68906" y1="40323" x2="64219" y2="33112"/>
                        <a14:foregroundMark x1="67813" y1="34440" x2="66328" y2="33207"/>
                        <a14:foregroundMark x1="66328" y1="32922" x2="60234" y2="26565"/>
                        <a14:backgroundMark x1="42500" y1="9488" x2="54219" y2="18596"/>
                        <a14:backgroundMark x1="54219" y1="18596" x2="56328" y2="19355"/>
                        <a14:backgroundMark x1="48203" y1="14991" x2="34375" y2="5408"/>
                        <a14:backgroundMark x1="50391" y1="13188" x2="45000" y2="8729"/>
                        <a14:backgroundMark x1="47656" y1="11860" x2="45625" y2="10342"/>
                        <a14:backgroundMark x1="45156" y1="8539" x2="43984" y2="9867"/>
                      </a14:backgroundRemoval>
                    </a14:imgEffect>
                  </a14:imgLayer>
                </a14:imgProps>
              </a:ext>
              <a:ext uri="{28A0092B-C50C-407E-A947-70E740481C1C}">
                <a14:useLocalDpi xmlns:a14="http://schemas.microsoft.com/office/drawing/2010/main" val="0"/>
              </a:ext>
            </a:extLst>
          </a:blip>
          <a:stretch>
            <a:fillRect/>
          </a:stretch>
        </p:blipFill>
        <p:spPr>
          <a:xfrm>
            <a:off x="4339428" y="95250"/>
            <a:ext cx="3513144" cy="2892856"/>
          </a:xfrm>
          <a:prstGeom prst="rect">
            <a:avLst/>
          </a:prstGeom>
        </p:spPr>
      </p:pic>
      <p:sp>
        <p:nvSpPr>
          <p:cNvPr id="9" name="Rectangle 8">
            <a:extLst>
              <a:ext uri="{FF2B5EF4-FFF2-40B4-BE49-F238E27FC236}">
                <a16:creationId xmlns:a16="http://schemas.microsoft.com/office/drawing/2014/main" id="{FC7AC77A-23A3-63E0-B7DD-EF632BD09681}"/>
              </a:ext>
            </a:extLst>
          </p:cNvPr>
          <p:cNvSpPr/>
          <p:nvPr/>
        </p:nvSpPr>
        <p:spPr>
          <a:xfrm>
            <a:off x="0" y="5122816"/>
            <a:ext cx="12192000" cy="47641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Graphic 9" descr="Single gear with solid fill">
            <a:extLst>
              <a:ext uri="{FF2B5EF4-FFF2-40B4-BE49-F238E27FC236}">
                <a16:creationId xmlns:a16="http://schemas.microsoft.com/office/drawing/2014/main" id="{476822AC-D5D9-7BD9-2E07-0DA5B08E2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0" y="5122817"/>
            <a:ext cx="1809068" cy="1809068"/>
          </a:xfrm>
          <a:prstGeom prst="rect">
            <a:avLst/>
          </a:prstGeom>
        </p:spPr>
      </p:pic>
      <p:sp>
        <p:nvSpPr>
          <p:cNvPr id="11" name="TextBox 10">
            <a:extLst>
              <a:ext uri="{FF2B5EF4-FFF2-40B4-BE49-F238E27FC236}">
                <a16:creationId xmlns:a16="http://schemas.microsoft.com/office/drawing/2014/main" id="{6EF8B424-CC8E-FD85-E6B8-7A411FE834D3}"/>
              </a:ext>
            </a:extLst>
          </p:cNvPr>
          <p:cNvSpPr txBox="1"/>
          <p:nvPr/>
        </p:nvSpPr>
        <p:spPr>
          <a:xfrm>
            <a:off x="2256065" y="5611852"/>
            <a:ext cx="9021534" cy="461665"/>
          </a:xfrm>
          <a:prstGeom prst="rect">
            <a:avLst/>
          </a:prstGeom>
          <a:noFill/>
        </p:spPr>
        <p:txBody>
          <a:bodyPr wrap="square" rtlCol="0">
            <a:spAutoFit/>
          </a:bodyPr>
          <a:lstStyle/>
          <a:p>
            <a:r>
              <a:rPr lang="tr-TR" sz="2400" b="1">
                <a:solidFill>
                  <a:schemeClr val="bg1"/>
                </a:solidFill>
                <a:latin typeface="Aptos" panose="020B0004020202020204" pitchFamily="34" charset="0"/>
              </a:rPr>
              <a:t>Funksiyası: Ağır metal detalların daşınması və qaynaq edilməsi.</a:t>
            </a:r>
            <a:endParaRPr lang="tr-TR" sz="2400" b="1">
              <a:solidFill>
                <a:schemeClr val="bg1"/>
              </a:solidFill>
              <a:latin typeface="Aptos" panose="020B0004020202020204"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1050D7B9-B7F9-3BD6-C699-5D96AAACD356}"/>
              </a:ext>
            </a:extLst>
          </p:cNvPr>
          <p:cNvSpPr txBox="1"/>
          <p:nvPr/>
        </p:nvSpPr>
        <p:spPr>
          <a:xfrm>
            <a:off x="2282653" y="7172439"/>
            <a:ext cx="8968357" cy="461665"/>
          </a:xfrm>
          <a:prstGeom prst="rect">
            <a:avLst/>
          </a:prstGeom>
          <a:noFill/>
        </p:spPr>
        <p:txBody>
          <a:bodyPr wrap="square" rtlCol="0">
            <a:spAutoFit/>
          </a:bodyPr>
          <a:lstStyle/>
          <a:p>
            <a:r>
              <a:rPr lang="tr-TR" sz="2400" b="1">
                <a:solidFill>
                  <a:schemeClr val="bg1"/>
                </a:solidFill>
                <a:latin typeface="Aptos" panose="020B0004020202020204" pitchFamily="34" charset="0"/>
              </a:rPr>
              <a:t>Texnologiyası: Maqnit lent ilə proqramlaşdırılan sistem.</a:t>
            </a:r>
            <a:endParaRPr lang="tr-TR" sz="2400" b="1">
              <a:solidFill>
                <a:schemeClr val="bg1"/>
              </a:solidFill>
              <a:latin typeface="Aptos" panose="020B0004020202020204"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D6A6BD63-E04F-69AD-C2D2-D77DD538CD79}"/>
              </a:ext>
            </a:extLst>
          </p:cNvPr>
          <p:cNvSpPr txBox="1"/>
          <p:nvPr/>
        </p:nvSpPr>
        <p:spPr>
          <a:xfrm>
            <a:off x="2282652" y="8733026"/>
            <a:ext cx="8968357" cy="830997"/>
          </a:xfrm>
          <a:prstGeom prst="rect">
            <a:avLst/>
          </a:prstGeom>
          <a:noFill/>
        </p:spPr>
        <p:txBody>
          <a:bodyPr wrap="square" rtlCol="0">
            <a:spAutoFit/>
          </a:bodyPr>
          <a:lstStyle/>
          <a:p>
            <a:r>
              <a:rPr lang="tr-TR" sz="2400" b="1">
                <a:solidFill>
                  <a:schemeClr val="bg1"/>
                </a:solidFill>
                <a:latin typeface="Aptos" panose="020B0004020202020204" pitchFamily="34" charset="0"/>
              </a:rPr>
              <a:t>Əhəmiyyəti: Sənaye avtomatlaşdırmasının başlanğıcı olaraq, robot texnologiyasının inkişafına böyük təsir göstərmişdir.</a:t>
            </a:r>
            <a:endParaRPr lang="tr-TR" sz="2400" b="1">
              <a:solidFill>
                <a:schemeClr val="bg1"/>
              </a:solidFill>
              <a:latin typeface="Aptos"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25830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1DE3D-22BE-1FD8-ECCD-C4E317A5BF1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41EA417-0A8D-B84E-41C5-84000D613D8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23" b="94213" l="3750" r="94922">
                        <a14:foregroundMark x1="5391" y1="54175" x2="5391" y2="54175"/>
                        <a14:foregroundMark x1="8828" y1="51233" x2="8828" y2="51708"/>
                        <a14:foregroundMark x1="5000" y1="65560" x2="5000" y2="65560"/>
                        <a14:foregroundMark x1="4453" y1="57685" x2="3984" y2="57685"/>
                        <a14:foregroundMark x1="9375" y1="78083" x2="18672" y2="81214"/>
                        <a14:foregroundMark x1="32344" y1="94402" x2="34688" y2="94307"/>
                        <a14:foregroundMark x1="45781" y1="94307" x2="43906" y2="94402"/>
                        <a14:foregroundMark x1="88906" y1="72960" x2="88516" y2="70683"/>
                        <a14:foregroundMark x1="92891" y1="75522" x2="94922" y2="79317"/>
                        <a14:foregroundMark x1="84531" y1="52751" x2="85078" y2="51708"/>
                        <a14:foregroundMark x1="82813" y1="51518" x2="84609" y2="51518"/>
                        <a14:foregroundMark x1="23359" y1="9962" x2="25859" y2="9962"/>
                        <a14:foregroundMark x1="21328" y1="9867" x2="19609" y2="9583"/>
                        <a14:foregroundMark x1="15156" y1="9583" x2="20625" y2="8824"/>
                        <a14:foregroundMark x1="36328" y1="13093" x2="39141" y2="15085"/>
                        <a14:foregroundMark x1="45313" y1="20778" x2="40391" y2="15180"/>
                        <a14:foregroundMark x1="40391" y1="15180" x2="47656" y2="19734"/>
                        <a14:foregroundMark x1="47656" y1="19734" x2="45078" y2="18596"/>
                        <a14:foregroundMark x1="43984" y1="13947" x2="42298" y2="11956"/>
                        <a14:foregroundMark x1="40547" y1="11670" x2="46484" y2="16698"/>
                        <a14:foregroundMark x1="50156" y1="17362" x2="38828" y2="10626"/>
                        <a14:foregroundMark x1="38828" y1="10626" x2="44297" y2="15180"/>
                        <a14:foregroundMark x1="44297" y1="15180" x2="47422" y2="15465"/>
                        <a14:foregroundMark x1="43020" y1="12456" x2="41797" y2="15465"/>
                        <a14:foregroundMark x1="41797" y1="15465" x2="51302" y2="18201"/>
                        <a14:foregroundMark x1="45766" y1="14360" x2="36328" y2="11385"/>
                        <a14:foregroundMark x1="36328" y1="11385" x2="35252" y2="7073"/>
                        <a14:foregroundMark x1="68906" y1="40323" x2="64219" y2="33112"/>
                        <a14:foregroundMark x1="67813" y1="34440" x2="66328" y2="33207"/>
                        <a14:foregroundMark x1="66328" y1="32922" x2="60234" y2="26565"/>
                        <a14:backgroundMark x1="42500" y1="9488" x2="54219" y2="18596"/>
                        <a14:backgroundMark x1="54219" y1="18596" x2="56328" y2="19355"/>
                        <a14:backgroundMark x1="48203" y1="14991" x2="34375" y2="5408"/>
                        <a14:backgroundMark x1="50391" y1="13188" x2="45000" y2="8729"/>
                        <a14:backgroundMark x1="47656" y1="11860" x2="45625" y2="10342"/>
                        <a14:backgroundMark x1="45156" y1="8539" x2="43984" y2="9867"/>
                      </a14:backgroundRemoval>
                    </a14:imgEffect>
                  </a14:imgLayer>
                </a14:imgProps>
              </a:ext>
              <a:ext uri="{28A0092B-C50C-407E-A947-70E740481C1C}">
                <a14:useLocalDpi xmlns:a14="http://schemas.microsoft.com/office/drawing/2010/main" val="0"/>
              </a:ext>
            </a:extLst>
          </a:blip>
          <a:stretch>
            <a:fillRect/>
          </a:stretch>
        </p:blipFill>
        <p:spPr>
          <a:xfrm>
            <a:off x="4339428" y="95250"/>
            <a:ext cx="3513144" cy="2892856"/>
          </a:xfrm>
          <a:prstGeom prst="rect">
            <a:avLst/>
          </a:prstGeom>
        </p:spPr>
      </p:pic>
      <p:sp>
        <p:nvSpPr>
          <p:cNvPr id="9" name="Rectangle 8">
            <a:extLst>
              <a:ext uri="{FF2B5EF4-FFF2-40B4-BE49-F238E27FC236}">
                <a16:creationId xmlns:a16="http://schemas.microsoft.com/office/drawing/2014/main" id="{26ACB00A-1A02-C3A5-3005-8AC9595E6DF9}"/>
              </a:ext>
            </a:extLst>
          </p:cNvPr>
          <p:cNvSpPr/>
          <p:nvPr/>
        </p:nvSpPr>
        <p:spPr>
          <a:xfrm>
            <a:off x="0" y="3927045"/>
            <a:ext cx="12192000" cy="47641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Graphic 9" descr="Single gear with solid fill">
            <a:extLst>
              <a:ext uri="{FF2B5EF4-FFF2-40B4-BE49-F238E27FC236}">
                <a16:creationId xmlns:a16="http://schemas.microsoft.com/office/drawing/2014/main" id="{EE1FB700-0477-0DBD-A80E-F6F6F4B48B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3927046"/>
            <a:ext cx="1809068" cy="1809068"/>
          </a:xfrm>
          <a:prstGeom prst="rect">
            <a:avLst/>
          </a:prstGeom>
        </p:spPr>
      </p:pic>
      <p:sp>
        <p:nvSpPr>
          <p:cNvPr id="11" name="TextBox 10">
            <a:extLst>
              <a:ext uri="{FF2B5EF4-FFF2-40B4-BE49-F238E27FC236}">
                <a16:creationId xmlns:a16="http://schemas.microsoft.com/office/drawing/2014/main" id="{32710C2D-A07A-10EA-DAF5-FD4CFB9D0CF6}"/>
              </a:ext>
            </a:extLst>
          </p:cNvPr>
          <p:cNvSpPr txBox="1"/>
          <p:nvPr/>
        </p:nvSpPr>
        <p:spPr>
          <a:xfrm>
            <a:off x="2256065" y="4416081"/>
            <a:ext cx="9021534" cy="461665"/>
          </a:xfrm>
          <a:prstGeom prst="rect">
            <a:avLst/>
          </a:prstGeom>
          <a:noFill/>
        </p:spPr>
        <p:txBody>
          <a:bodyPr wrap="square" rtlCol="0">
            <a:spAutoFit/>
          </a:bodyPr>
          <a:lstStyle/>
          <a:p>
            <a:r>
              <a:rPr lang="tr-TR" sz="2400" b="1">
                <a:solidFill>
                  <a:schemeClr val="bg1"/>
                </a:solidFill>
                <a:latin typeface="Aptos" panose="020B0004020202020204" pitchFamily="34" charset="0"/>
              </a:rPr>
              <a:t>Funksiyası: Ağır metal detalların daşınması və qaynaq edilməsi.</a:t>
            </a:r>
            <a:endParaRPr lang="tr-TR" sz="2400" b="1">
              <a:solidFill>
                <a:schemeClr val="bg1"/>
              </a:solidFill>
              <a:latin typeface="Aptos" panose="020B0004020202020204"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46B2A919-B784-239A-706F-427CB68775A3}"/>
              </a:ext>
            </a:extLst>
          </p:cNvPr>
          <p:cNvSpPr txBox="1"/>
          <p:nvPr/>
        </p:nvSpPr>
        <p:spPr>
          <a:xfrm>
            <a:off x="2282653" y="5976668"/>
            <a:ext cx="8968357" cy="461665"/>
          </a:xfrm>
          <a:prstGeom prst="rect">
            <a:avLst/>
          </a:prstGeom>
          <a:noFill/>
        </p:spPr>
        <p:txBody>
          <a:bodyPr wrap="square" rtlCol="0">
            <a:spAutoFit/>
          </a:bodyPr>
          <a:lstStyle/>
          <a:p>
            <a:r>
              <a:rPr lang="tr-TR" sz="2400" b="1">
                <a:solidFill>
                  <a:schemeClr val="bg1"/>
                </a:solidFill>
                <a:latin typeface="Aptos" panose="020B0004020202020204" pitchFamily="34" charset="0"/>
              </a:rPr>
              <a:t>Texnologiyası: Maqnit lent ilə proqramlaşdırılan sistem.</a:t>
            </a:r>
            <a:endParaRPr lang="tr-TR" sz="2400" b="1">
              <a:solidFill>
                <a:schemeClr val="bg1"/>
              </a:solidFill>
              <a:latin typeface="Aptos" panose="020B0004020202020204"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E0B9FFDA-0979-39C6-CEF7-8C0C4222D508}"/>
              </a:ext>
            </a:extLst>
          </p:cNvPr>
          <p:cNvSpPr txBox="1"/>
          <p:nvPr/>
        </p:nvSpPr>
        <p:spPr>
          <a:xfrm>
            <a:off x="2282652" y="7537255"/>
            <a:ext cx="8968357" cy="830997"/>
          </a:xfrm>
          <a:prstGeom prst="rect">
            <a:avLst/>
          </a:prstGeom>
          <a:noFill/>
        </p:spPr>
        <p:txBody>
          <a:bodyPr wrap="square" rtlCol="0">
            <a:spAutoFit/>
          </a:bodyPr>
          <a:lstStyle/>
          <a:p>
            <a:r>
              <a:rPr lang="tr-TR" sz="2400" b="1">
                <a:solidFill>
                  <a:schemeClr val="bg1"/>
                </a:solidFill>
                <a:latin typeface="Aptos" panose="020B0004020202020204" pitchFamily="34" charset="0"/>
              </a:rPr>
              <a:t>Əhəmiyyəti: Sənaye avtomatlaşdırmasının başlanğıcı olaraq, robot texnologiyasının inkişafına böyük təsir göstərmişdir.</a:t>
            </a:r>
            <a:endParaRPr lang="tr-TR" sz="2400" b="1">
              <a:solidFill>
                <a:schemeClr val="bg1"/>
              </a:solidFill>
              <a:latin typeface="Aptos" panose="020B0004020202020204" pitchFamily="34" charset="0"/>
              <a:ea typeface="Segoe UI Black" panose="020B0A02040204020203" pitchFamily="34" charset="0"/>
            </a:endParaRPr>
          </a:p>
        </p:txBody>
      </p:sp>
    </p:spTree>
    <p:extLst>
      <p:ext uri="{BB962C8B-B14F-4D97-AF65-F5344CB8AC3E}">
        <p14:creationId xmlns:p14="http://schemas.microsoft.com/office/powerpoint/2010/main" val="135128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1C4A-6DB8-4487-9A9F-2CAE6A5CEF4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DD7293A-5A4D-7F70-3852-96E242F2BF01}"/>
              </a:ext>
            </a:extLst>
          </p:cNvPr>
          <p:cNvSpPr/>
          <p:nvPr/>
        </p:nvSpPr>
        <p:spPr>
          <a:xfrm>
            <a:off x="0" y="2093867"/>
            <a:ext cx="12192000" cy="47641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Graphic 9" descr="Single gear with solid fill">
            <a:extLst>
              <a:ext uri="{FF2B5EF4-FFF2-40B4-BE49-F238E27FC236}">
                <a16:creationId xmlns:a16="http://schemas.microsoft.com/office/drawing/2014/main" id="{250F9097-D426-CE87-9D96-D1C730574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0" y="2093868"/>
            <a:ext cx="1809068" cy="1809068"/>
          </a:xfrm>
          <a:prstGeom prst="rect">
            <a:avLst/>
          </a:prstGeom>
        </p:spPr>
      </p:pic>
      <p:sp>
        <p:nvSpPr>
          <p:cNvPr id="11" name="TextBox 10">
            <a:extLst>
              <a:ext uri="{FF2B5EF4-FFF2-40B4-BE49-F238E27FC236}">
                <a16:creationId xmlns:a16="http://schemas.microsoft.com/office/drawing/2014/main" id="{14E726FF-AC38-BD8E-ABF5-98545F4B42F8}"/>
              </a:ext>
            </a:extLst>
          </p:cNvPr>
          <p:cNvSpPr txBox="1"/>
          <p:nvPr/>
        </p:nvSpPr>
        <p:spPr>
          <a:xfrm>
            <a:off x="2282652" y="3183993"/>
            <a:ext cx="9021534" cy="461665"/>
          </a:xfrm>
          <a:prstGeom prst="rect">
            <a:avLst/>
          </a:prstGeom>
          <a:noFill/>
        </p:spPr>
        <p:txBody>
          <a:bodyPr wrap="square" rtlCol="0">
            <a:spAutoFit/>
          </a:bodyPr>
          <a:lstStyle/>
          <a:p>
            <a:r>
              <a:rPr lang="tr-TR" sz="2400" b="1">
                <a:solidFill>
                  <a:schemeClr val="bg1"/>
                </a:solidFill>
                <a:latin typeface="Aptos" panose="020B0004020202020204" pitchFamily="34" charset="0"/>
              </a:rPr>
              <a:t>Funksiyası: Ağır metal detalların daşınması və qaynaq edilməsi.</a:t>
            </a:r>
            <a:endParaRPr lang="tr-TR" sz="2400" b="1">
              <a:solidFill>
                <a:schemeClr val="bg1"/>
              </a:solidFill>
              <a:latin typeface="Aptos" panose="020B0004020202020204"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214C8171-79BD-D217-896A-6C335B8909EE}"/>
              </a:ext>
            </a:extLst>
          </p:cNvPr>
          <p:cNvSpPr txBox="1"/>
          <p:nvPr/>
        </p:nvSpPr>
        <p:spPr>
          <a:xfrm>
            <a:off x="2282653" y="4143490"/>
            <a:ext cx="8968357" cy="461665"/>
          </a:xfrm>
          <a:prstGeom prst="rect">
            <a:avLst/>
          </a:prstGeom>
          <a:noFill/>
        </p:spPr>
        <p:txBody>
          <a:bodyPr wrap="square" rtlCol="0">
            <a:spAutoFit/>
          </a:bodyPr>
          <a:lstStyle/>
          <a:p>
            <a:r>
              <a:rPr lang="tr-TR" sz="2400" b="1">
                <a:solidFill>
                  <a:schemeClr val="bg1"/>
                </a:solidFill>
                <a:latin typeface="Aptos" panose="020B0004020202020204" pitchFamily="34" charset="0"/>
              </a:rPr>
              <a:t>Texnologiyası: Maqnit lent ilə proqramlaşdırılan sistem.</a:t>
            </a:r>
            <a:endParaRPr lang="tr-TR" sz="2400" b="1">
              <a:solidFill>
                <a:schemeClr val="bg1"/>
              </a:solidFill>
              <a:latin typeface="Aptos" panose="020B0004020202020204" pitchFamily="34" charset="0"/>
              <a:ea typeface="Segoe UI Black" panose="020B0A02040204020203" pitchFamily="34" charset="0"/>
            </a:endParaRPr>
          </a:p>
        </p:txBody>
      </p:sp>
      <p:sp>
        <p:nvSpPr>
          <p:cNvPr id="13" name="TextBox 12">
            <a:extLst>
              <a:ext uri="{FF2B5EF4-FFF2-40B4-BE49-F238E27FC236}">
                <a16:creationId xmlns:a16="http://schemas.microsoft.com/office/drawing/2014/main" id="{45CE0012-1AEB-9332-245C-4B7B010F3024}"/>
              </a:ext>
            </a:extLst>
          </p:cNvPr>
          <p:cNvSpPr txBox="1"/>
          <p:nvPr/>
        </p:nvSpPr>
        <p:spPr>
          <a:xfrm>
            <a:off x="2282652" y="5102987"/>
            <a:ext cx="8968357" cy="830997"/>
          </a:xfrm>
          <a:prstGeom prst="rect">
            <a:avLst/>
          </a:prstGeom>
          <a:noFill/>
        </p:spPr>
        <p:txBody>
          <a:bodyPr wrap="square" rtlCol="0">
            <a:spAutoFit/>
          </a:bodyPr>
          <a:lstStyle/>
          <a:p>
            <a:r>
              <a:rPr lang="tr-TR" sz="2400" b="1">
                <a:solidFill>
                  <a:schemeClr val="bg1"/>
                </a:solidFill>
                <a:latin typeface="Aptos" panose="020B0004020202020204" pitchFamily="34" charset="0"/>
              </a:rPr>
              <a:t>Əhəmiyyəti: Sənaye avtomatlaşdırmasının başlanğıcı olaraq, robot texnologiyasının inkişafına böyük təsir göstərmişdir.</a:t>
            </a:r>
            <a:endParaRPr lang="tr-TR" sz="2400" b="1">
              <a:solidFill>
                <a:schemeClr val="bg1"/>
              </a:solidFill>
              <a:latin typeface="Aptos" panose="020B0004020202020204"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619948A9-7E87-9367-CE94-01F8D1F056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23" b="94213" l="3750" r="94922">
                        <a14:foregroundMark x1="5391" y1="54175" x2="5391" y2="54175"/>
                        <a14:foregroundMark x1="8828" y1="51233" x2="8828" y2="51708"/>
                        <a14:foregroundMark x1="5000" y1="65560" x2="5000" y2="65560"/>
                        <a14:foregroundMark x1="4453" y1="57685" x2="3984" y2="57685"/>
                        <a14:foregroundMark x1="9375" y1="78083" x2="18672" y2="81214"/>
                        <a14:foregroundMark x1="32344" y1="94402" x2="34688" y2="94307"/>
                        <a14:foregroundMark x1="45781" y1="94307" x2="43906" y2="94402"/>
                        <a14:foregroundMark x1="88906" y1="72960" x2="88516" y2="70683"/>
                        <a14:foregroundMark x1="92891" y1="75522" x2="94922" y2="79317"/>
                        <a14:foregroundMark x1="84531" y1="52751" x2="85078" y2="51708"/>
                        <a14:foregroundMark x1="82813" y1="51518" x2="84609" y2="51518"/>
                        <a14:foregroundMark x1="23359" y1="9962" x2="25859" y2="9962"/>
                        <a14:foregroundMark x1="21328" y1="9867" x2="19609" y2="9583"/>
                        <a14:foregroundMark x1="15156" y1="9583" x2="20625" y2="8824"/>
                        <a14:foregroundMark x1="36328" y1="13093" x2="39141" y2="15085"/>
                        <a14:foregroundMark x1="45313" y1="20778" x2="40391" y2="15180"/>
                        <a14:foregroundMark x1="40391" y1="15180" x2="47656" y2="19734"/>
                        <a14:foregroundMark x1="47656" y1="19734" x2="45078" y2="18596"/>
                        <a14:foregroundMark x1="43984" y1="13947" x2="42298" y2="11956"/>
                        <a14:foregroundMark x1="40547" y1="11670" x2="46484" y2="16698"/>
                        <a14:foregroundMark x1="50156" y1="17362" x2="38828" y2="10626"/>
                        <a14:foregroundMark x1="38828" y1="10626" x2="44297" y2="15180"/>
                        <a14:foregroundMark x1="44297" y1="15180" x2="47422" y2="15465"/>
                        <a14:foregroundMark x1="43020" y1="12456" x2="41797" y2="15465"/>
                        <a14:foregroundMark x1="41797" y1="15465" x2="51302" y2="18201"/>
                        <a14:foregroundMark x1="45766" y1="14360" x2="36328" y2="11385"/>
                        <a14:foregroundMark x1="36328" y1="11385" x2="35252" y2="7073"/>
                        <a14:foregroundMark x1="68906" y1="40323" x2="64219" y2="33112"/>
                        <a14:foregroundMark x1="67813" y1="34440" x2="66328" y2="33207"/>
                        <a14:foregroundMark x1="66328" y1="32922" x2="60234" y2="26565"/>
                        <a14:backgroundMark x1="42500" y1="9488" x2="54219" y2="18596"/>
                        <a14:backgroundMark x1="54219" y1="18596" x2="56328" y2="19355"/>
                        <a14:backgroundMark x1="48203" y1="14991" x2="34375" y2="5408"/>
                        <a14:backgroundMark x1="50391" y1="13188" x2="45000" y2="8729"/>
                        <a14:backgroundMark x1="47656" y1="11860" x2="45625" y2="10342"/>
                        <a14:backgroundMark x1="45156" y1="8539" x2="43984" y2="9867"/>
                      </a14:backgroundRemoval>
                    </a14:imgEffect>
                  </a14:imgLayer>
                </a14:imgProps>
              </a:ext>
              <a:ext uri="{28A0092B-C50C-407E-A947-70E740481C1C}">
                <a14:useLocalDpi xmlns:a14="http://schemas.microsoft.com/office/drawing/2010/main" val="0"/>
              </a:ext>
            </a:extLst>
          </a:blip>
          <a:stretch>
            <a:fillRect/>
          </a:stretch>
        </p:blipFill>
        <p:spPr>
          <a:xfrm>
            <a:off x="4339428" y="95250"/>
            <a:ext cx="3513144" cy="2892856"/>
          </a:xfrm>
          <a:prstGeom prst="rect">
            <a:avLst/>
          </a:prstGeom>
        </p:spPr>
      </p:pic>
    </p:spTree>
    <p:extLst>
      <p:ext uri="{BB962C8B-B14F-4D97-AF65-F5344CB8AC3E}">
        <p14:creationId xmlns:p14="http://schemas.microsoft.com/office/powerpoint/2010/main" val="360947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128738"/>
          </a:xfrm>
          <a:prstGeom prst="rect">
            <a:avLst/>
          </a:prstGeom>
        </p:spPr>
      </p:pic>
      <p:sp>
        <p:nvSpPr>
          <p:cNvPr id="3" name="Text 0"/>
          <p:cNvSpPr/>
          <p:nvPr/>
        </p:nvSpPr>
        <p:spPr>
          <a:xfrm>
            <a:off x="596007" y="2733081"/>
            <a:ext cx="5166320" cy="560189"/>
          </a:xfrm>
          <a:prstGeom prst="rect">
            <a:avLst/>
          </a:prstGeom>
          <a:noFill/>
          <a:ln/>
        </p:spPr>
        <p:txBody>
          <a:bodyPr wrap="none" lIns="0" tIns="0" rIns="0" bIns="0" rtlCol="0" anchor="t"/>
          <a:lstStyle/>
          <a:p>
            <a:pPr>
              <a:lnSpc>
                <a:spcPts val="4375"/>
              </a:lnSpc>
            </a:pPr>
            <a:r>
              <a:rPr lang="en-US" sz="3500" b="1">
                <a:solidFill>
                  <a:srgbClr val="9998FF"/>
                </a:solidFill>
                <a:latin typeface="Barlow Bold" pitchFamily="34" charset="0"/>
                <a:ea typeface="Barlow Bold" pitchFamily="34" charset="-122"/>
                <a:cs typeface="Barlow Bold" pitchFamily="34" charset="-120"/>
              </a:rPr>
              <a:t>sənaye robotlarının növləri</a:t>
            </a:r>
            <a:endParaRPr lang="en-US" sz="3500" dirty="0"/>
          </a:p>
        </p:txBody>
      </p:sp>
      <p:sp>
        <p:nvSpPr>
          <p:cNvPr id="4" name="Shape 1"/>
          <p:cNvSpPr/>
          <p:nvPr/>
        </p:nvSpPr>
        <p:spPr>
          <a:xfrm>
            <a:off x="596007" y="3548658"/>
            <a:ext cx="5414863" cy="1267321"/>
          </a:xfrm>
          <a:prstGeom prst="roundRect">
            <a:avLst>
              <a:gd name="adj" fmla="val 12094"/>
            </a:avLst>
          </a:prstGeom>
          <a:solidFill>
            <a:srgbClr val="282C32"/>
          </a:solidFill>
          <a:ln/>
          <a:effectLst>
            <a:outerShdw blurRad="50800" dist="25400" dir="13500000" algn="bl" rotWithShape="0">
              <a:srgbClr val="FFFFFF">
                <a:alpha val="10000"/>
              </a:srgbClr>
            </a:outerShdw>
          </a:effectLst>
        </p:spPr>
      </p:sp>
      <p:sp>
        <p:nvSpPr>
          <p:cNvPr id="5" name="Text 2"/>
          <p:cNvSpPr/>
          <p:nvPr/>
        </p:nvSpPr>
        <p:spPr>
          <a:xfrm>
            <a:off x="766267" y="3718918"/>
            <a:ext cx="2240757" cy="279995"/>
          </a:xfrm>
          <a:prstGeom prst="rect">
            <a:avLst/>
          </a:prstGeom>
          <a:noFill/>
          <a:ln/>
        </p:spPr>
        <p:txBody>
          <a:bodyPr wrap="none" lIns="0" tIns="0" rIns="0" bIns="0" rtlCol="0" anchor="t"/>
          <a:lstStyle/>
          <a:p>
            <a:pPr>
              <a:lnSpc>
                <a:spcPts val="2167"/>
              </a:lnSpc>
            </a:pPr>
            <a:r>
              <a:rPr lang="en-US" sz="1750" b="1">
                <a:solidFill>
                  <a:srgbClr val="EEEFF5"/>
                </a:solidFill>
                <a:latin typeface="Barlow Bold" pitchFamily="34" charset="0"/>
                <a:ea typeface="Barlow Bold" pitchFamily="34" charset="-122"/>
                <a:cs typeface="Barlow Bold" pitchFamily="34" charset="-120"/>
              </a:rPr>
              <a:t>Artikullaşdırılmış Robotlar</a:t>
            </a:r>
            <a:endParaRPr lang="en-US" sz="1750" dirty="0"/>
          </a:p>
        </p:txBody>
      </p:sp>
      <p:sp>
        <p:nvSpPr>
          <p:cNvPr id="6" name="Text 3"/>
          <p:cNvSpPr/>
          <p:nvPr/>
        </p:nvSpPr>
        <p:spPr>
          <a:xfrm>
            <a:off x="766267" y="4101009"/>
            <a:ext cx="5074344" cy="544711"/>
          </a:xfrm>
          <a:prstGeom prst="rect">
            <a:avLst/>
          </a:prstGeom>
          <a:noFill/>
          <a:ln/>
        </p:spPr>
        <p:txBody>
          <a:bodyPr wrap="square" lIns="0" tIns="0" rIns="0" bIns="0" rtlCol="0" anchor="t"/>
          <a:lstStyle/>
          <a:p>
            <a:pPr>
              <a:lnSpc>
                <a:spcPts val="2125"/>
              </a:lnSpc>
            </a:pPr>
            <a:r>
              <a:rPr lang="en-US" sz="1333">
                <a:solidFill>
                  <a:srgbClr val="EEEFF5"/>
                </a:solidFill>
                <a:latin typeface="Montserrat" pitchFamily="34" charset="0"/>
                <a:ea typeface="Montserrat" pitchFamily="34" charset="-122"/>
                <a:cs typeface="Montserrat" pitchFamily="34" charset="-120"/>
              </a:rPr>
              <a:t>Çox elastik, bir neçə istiqamətdə hərəkət etməyə imkan verən çoxsaylı oynaqlarla</a:t>
            </a:r>
            <a:r>
              <a:rPr lang="az-Latn-AZ" sz="1333">
                <a:solidFill>
                  <a:srgbClr val="EEEFF5"/>
                </a:solidFill>
                <a:latin typeface="Montserrat" pitchFamily="34" charset="0"/>
                <a:ea typeface="Montserrat" pitchFamily="34" charset="-122"/>
                <a:cs typeface="Montserrat" pitchFamily="34" charset="-120"/>
              </a:rPr>
              <a:t> təmin olunub</a:t>
            </a:r>
            <a:r>
              <a:rPr lang="en-US" sz="1333">
                <a:solidFill>
                  <a:srgbClr val="EEEFF5"/>
                </a:solidFill>
                <a:latin typeface="Montserrat" pitchFamily="34" charset="0"/>
                <a:ea typeface="Montserrat" pitchFamily="34" charset="-122"/>
                <a:cs typeface="Montserrat" pitchFamily="34" charset="-120"/>
              </a:rPr>
              <a:t>.</a:t>
            </a:r>
            <a:endParaRPr lang="en-US" sz="1333" dirty="0"/>
          </a:p>
        </p:txBody>
      </p:sp>
      <p:sp>
        <p:nvSpPr>
          <p:cNvPr id="7" name="Shape 4"/>
          <p:cNvSpPr/>
          <p:nvPr/>
        </p:nvSpPr>
        <p:spPr>
          <a:xfrm>
            <a:off x="6181130" y="3548658"/>
            <a:ext cx="5414863" cy="1267321"/>
          </a:xfrm>
          <a:prstGeom prst="roundRect">
            <a:avLst>
              <a:gd name="adj" fmla="val 12094"/>
            </a:avLst>
          </a:prstGeom>
          <a:solidFill>
            <a:srgbClr val="282C32"/>
          </a:solidFill>
          <a:ln/>
          <a:effectLst>
            <a:outerShdw blurRad="50800" dist="25400" dir="13500000" algn="bl" rotWithShape="0">
              <a:srgbClr val="FFFFFF">
                <a:alpha val="10000"/>
              </a:srgbClr>
            </a:outerShdw>
          </a:effectLst>
        </p:spPr>
      </p:sp>
      <p:sp>
        <p:nvSpPr>
          <p:cNvPr id="8" name="Text 5"/>
          <p:cNvSpPr/>
          <p:nvPr/>
        </p:nvSpPr>
        <p:spPr>
          <a:xfrm>
            <a:off x="6351389" y="3718918"/>
            <a:ext cx="2240757" cy="279995"/>
          </a:xfrm>
          <a:prstGeom prst="rect">
            <a:avLst/>
          </a:prstGeom>
          <a:noFill/>
          <a:ln/>
        </p:spPr>
        <p:txBody>
          <a:bodyPr wrap="none" lIns="0" tIns="0" rIns="0" bIns="0" rtlCol="0" anchor="t"/>
          <a:lstStyle/>
          <a:p>
            <a:pPr>
              <a:lnSpc>
                <a:spcPts val="2167"/>
              </a:lnSpc>
            </a:pPr>
            <a:r>
              <a:rPr lang="en-US" sz="1750" b="1">
                <a:solidFill>
                  <a:srgbClr val="EEEFF5"/>
                </a:solidFill>
                <a:latin typeface="Barlow Bold" pitchFamily="34" charset="0"/>
                <a:ea typeface="Barlow Bold" pitchFamily="34" charset="-122"/>
                <a:cs typeface="Barlow Bold" pitchFamily="34" charset="-120"/>
              </a:rPr>
              <a:t>SKARA Robotlar</a:t>
            </a:r>
            <a:endParaRPr lang="en-US" sz="1750" dirty="0"/>
          </a:p>
        </p:txBody>
      </p:sp>
      <p:sp>
        <p:nvSpPr>
          <p:cNvPr id="9" name="Text 6"/>
          <p:cNvSpPr/>
          <p:nvPr/>
        </p:nvSpPr>
        <p:spPr>
          <a:xfrm>
            <a:off x="6351390" y="4101009"/>
            <a:ext cx="5074344" cy="544711"/>
          </a:xfrm>
          <a:prstGeom prst="rect">
            <a:avLst/>
          </a:prstGeom>
          <a:noFill/>
          <a:ln/>
        </p:spPr>
        <p:txBody>
          <a:bodyPr wrap="square" lIns="0" tIns="0" rIns="0" bIns="0" rtlCol="0" anchor="t"/>
          <a:lstStyle/>
          <a:p>
            <a:pPr>
              <a:lnSpc>
                <a:spcPts val="2125"/>
              </a:lnSpc>
            </a:pPr>
            <a:r>
              <a:rPr lang="en-US" sz="1333">
                <a:solidFill>
                  <a:srgbClr val="EEEFF5"/>
                </a:solidFill>
                <a:latin typeface="Montserrat" pitchFamily="34" charset="0"/>
                <a:ea typeface="Montserrat" pitchFamily="34" charset="-122"/>
                <a:cs typeface="Montserrat" pitchFamily="34" charset="-120"/>
              </a:rPr>
              <a:t>Elektronika montajında geniş yayılmış pick-and place hərəkətləri tələb edən tapşırıqlar üçün ixtisaslaşıb.</a:t>
            </a:r>
            <a:endParaRPr lang="en-US" sz="1333" dirty="0"/>
          </a:p>
        </p:txBody>
      </p:sp>
      <p:sp>
        <p:nvSpPr>
          <p:cNvPr id="10" name="Shape 7"/>
          <p:cNvSpPr/>
          <p:nvPr/>
        </p:nvSpPr>
        <p:spPr>
          <a:xfrm>
            <a:off x="596007" y="4986239"/>
            <a:ext cx="5414863" cy="1477153"/>
          </a:xfrm>
          <a:prstGeom prst="roundRect">
            <a:avLst>
              <a:gd name="adj" fmla="val 12094"/>
            </a:avLst>
          </a:prstGeom>
          <a:solidFill>
            <a:srgbClr val="282C32"/>
          </a:solidFill>
          <a:ln/>
          <a:effectLst>
            <a:outerShdw blurRad="50800" dist="25400" dir="13500000" algn="bl" rotWithShape="0">
              <a:srgbClr val="FFFFFF">
                <a:alpha val="10000"/>
              </a:srgbClr>
            </a:outerShdw>
          </a:effectLst>
        </p:spPr>
      </p:sp>
      <p:sp>
        <p:nvSpPr>
          <p:cNvPr id="11" name="Text 8"/>
          <p:cNvSpPr/>
          <p:nvPr/>
        </p:nvSpPr>
        <p:spPr>
          <a:xfrm>
            <a:off x="766267" y="5156498"/>
            <a:ext cx="2240757" cy="279995"/>
          </a:xfrm>
          <a:prstGeom prst="rect">
            <a:avLst/>
          </a:prstGeom>
          <a:noFill/>
          <a:ln/>
        </p:spPr>
        <p:txBody>
          <a:bodyPr wrap="none" lIns="0" tIns="0" rIns="0" bIns="0" rtlCol="0" anchor="t"/>
          <a:lstStyle/>
          <a:p>
            <a:pPr>
              <a:lnSpc>
                <a:spcPts val="2167"/>
              </a:lnSpc>
            </a:pPr>
            <a:r>
              <a:rPr lang="en-US" sz="1750" b="1">
                <a:solidFill>
                  <a:srgbClr val="EEEFF5"/>
                </a:solidFill>
                <a:latin typeface="Barlow Bold" pitchFamily="34" charset="0"/>
                <a:ea typeface="Barlow Bold" pitchFamily="34" charset="-122"/>
                <a:cs typeface="Barlow Bold" pitchFamily="34" charset="-120"/>
              </a:rPr>
              <a:t>Kartes robotları</a:t>
            </a:r>
            <a:endParaRPr lang="en-US" sz="1750" dirty="0"/>
          </a:p>
        </p:txBody>
      </p:sp>
      <p:sp>
        <p:nvSpPr>
          <p:cNvPr id="12" name="Text 9"/>
          <p:cNvSpPr/>
          <p:nvPr/>
        </p:nvSpPr>
        <p:spPr>
          <a:xfrm>
            <a:off x="766267" y="5538590"/>
            <a:ext cx="5074344" cy="544711"/>
          </a:xfrm>
          <a:prstGeom prst="rect">
            <a:avLst/>
          </a:prstGeom>
          <a:noFill/>
          <a:ln/>
        </p:spPr>
        <p:txBody>
          <a:bodyPr wrap="square" lIns="0" tIns="0" rIns="0" bIns="0" rtlCol="0" anchor="t"/>
          <a:lstStyle/>
          <a:p>
            <a:pPr>
              <a:lnSpc>
                <a:spcPts val="2125"/>
              </a:lnSpc>
            </a:pPr>
            <a:r>
              <a:rPr lang="en-US" sz="1333">
                <a:solidFill>
                  <a:srgbClr val="EEEFF5"/>
                </a:solidFill>
                <a:latin typeface="Montserrat" pitchFamily="34" charset="0"/>
                <a:ea typeface="Montserrat" pitchFamily="34" charset="-122"/>
                <a:cs typeface="Montserrat" pitchFamily="34" charset="-120"/>
              </a:rPr>
              <a:t>Üç b</a:t>
            </a:r>
            <a:r>
              <a:rPr lang="az-Latn-AZ" sz="1333">
                <a:solidFill>
                  <a:srgbClr val="EEEFF5"/>
                </a:solidFill>
                <a:latin typeface="Montserrat" pitchFamily="34" charset="0"/>
                <a:ea typeface="Montserrat" pitchFamily="34" charset="-122"/>
                <a:cs typeface="Montserrat" pitchFamily="34" charset="-120"/>
              </a:rPr>
              <a:t>ucaq</a:t>
            </a:r>
            <a:r>
              <a:rPr lang="en-US" sz="1333">
                <a:solidFill>
                  <a:srgbClr val="EEEFF5"/>
                </a:solidFill>
                <a:latin typeface="Montserrat" pitchFamily="34" charset="0"/>
                <a:ea typeface="Montserrat" pitchFamily="34" charset="-122"/>
                <a:cs typeface="Montserrat" pitchFamily="34" charset="-120"/>
              </a:rPr>
              <a:t> boyunca xətti hərəkət, dispetçer və ya paketləmə kimi dəqiq mövqe tələb edən işlər üçün uyğundur.</a:t>
            </a:r>
            <a:endParaRPr lang="en-US" sz="1333" dirty="0"/>
          </a:p>
        </p:txBody>
      </p:sp>
      <p:sp>
        <p:nvSpPr>
          <p:cNvPr id="13" name="Shape 10"/>
          <p:cNvSpPr/>
          <p:nvPr/>
        </p:nvSpPr>
        <p:spPr>
          <a:xfrm>
            <a:off x="6181130" y="4986239"/>
            <a:ext cx="5414863" cy="1477153"/>
          </a:xfrm>
          <a:prstGeom prst="roundRect">
            <a:avLst>
              <a:gd name="adj" fmla="val 12094"/>
            </a:avLst>
          </a:prstGeom>
          <a:solidFill>
            <a:srgbClr val="282C32"/>
          </a:solidFill>
          <a:ln/>
          <a:effectLst>
            <a:outerShdw blurRad="50800" dist="25400" dir="13500000" algn="bl" rotWithShape="0">
              <a:srgbClr val="FFFFFF">
                <a:alpha val="10000"/>
              </a:srgbClr>
            </a:outerShdw>
          </a:effectLst>
        </p:spPr>
      </p:sp>
      <p:sp>
        <p:nvSpPr>
          <p:cNvPr id="14" name="Text 11"/>
          <p:cNvSpPr/>
          <p:nvPr/>
        </p:nvSpPr>
        <p:spPr>
          <a:xfrm>
            <a:off x="6351389" y="5156498"/>
            <a:ext cx="2240757" cy="279995"/>
          </a:xfrm>
          <a:prstGeom prst="rect">
            <a:avLst/>
          </a:prstGeom>
          <a:noFill/>
          <a:ln/>
        </p:spPr>
        <p:txBody>
          <a:bodyPr wrap="none" lIns="0" tIns="0" rIns="0" bIns="0" rtlCol="0" anchor="t"/>
          <a:lstStyle/>
          <a:p>
            <a:pPr>
              <a:lnSpc>
                <a:spcPts val="2167"/>
              </a:lnSpc>
            </a:pPr>
            <a:r>
              <a:rPr lang="en-US" sz="1750" b="1">
                <a:solidFill>
                  <a:srgbClr val="EEEFF5"/>
                </a:solidFill>
                <a:latin typeface="Barlow Bold" pitchFamily="34" charset="0"/>
                <a:ea typeface="Barlow Bold" pitchFamily="34" charset="-122"/>
                <a:cs typeface="Barlow Bold" pitchFamily="34" charset="-120"/>
              </a:rPr>
              <a:t>Mobil Robotlar</a:t>
            </a:r>
            <a:endParaRPr lang="en-US" sz="1750" dirty="0"/>
          </a:p>
        </p:txBody>
      </p:sp>
      <p:sp>
        <p:nvSpPr>
          <p:cNvPr id="15" name="Text 12"/>
          <p:cNvSpPr/>
          <p:nvPr/>
        </p:nvSpPr>
        <p:spPr>
          <a:xfrm>
            <a:off x="6351390" y="5538590"/>
            <a:ext cx="5074344" cy="544711"/>
          </a:xfrm>
          <a:prstGeom prst="rect">
            <a:avLst/>
          </a:prstGeom>
          <a:noFill/>
          <a:ln/>
        </p:spPr>
        <p:txBody>
          <a:bodyPr wrap="square" lIns="0" tIns="0" rIns="0" bIns="0" rtlCol="0" anchor="t"/>
          <a:lstStyle/>
          <a:p>
            <a:pPr>
              <a:lnSpc>
                <a:spcPts val="2125"/>
              </a:lnSpc>
            </a:pPr>
            <a:r>
              <a:rPr lang="en-US" sz="1333">
                <a:solidFill>
                  <a:srgbClr val="EEEFF5"/>
                </a:solidFill>
                <a:latin typeface="Montserrat" pitchFamily="34" charset="0"/>
                <a:ea typeface="Montserrat" pitchFamily="34" charset="-122"/>
                <a:cs typeface="Montserrat" pitchFamily="34" charset="-120"/>
              </a:rPr>
              <a:t>Fabrik döşəməsi ətrafında hərəkət edə bilən, materialların daşınması və ya yoxlamaları həyata keçirən avtonom robotlar.</a:t>
            </a:r>
            <a:endParaRPr lang="en-US" sz="1333" dirty="0"/>
          </a:p>
        </p:txBody>
      </p:sp>
      <p:sp>
        <p:nvSpPr>
          <p:cNvPr id="16" name="Rectangle 15">
            <a:extLst>
              <a:ext uri="{FF2B5EF4-FFF2-40B4-BE49-F238E27FC236}">
                <a16:creationId xmlns:a16="http://schemas.microsoft.com/office/drawing/2014/main" id="{DD878C5B-5720-F386-1674-A26C53706032}"/>
              </a:ext>
            </a:extLst>
          </p:cNvPr>
          <p:cNvSpPr/>
          <p:nvPr/>
        </p:nvSpPr>
        <p:spPr>
          <a:xfrm>
            <a:off x="10654393" y="6463392"/>
            <a:ext cx="1537607" cy="394608"/>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sz="15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1027</Words>
  <Application>Microsoft Office PowerPoint</Application>
  <PresentationFormat>Widescreen</PresentationFormat>
  <Paragraphs>155</Paragraphs>
  <Slides>20</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Aptos Narrow</vt:lpstr>
      <vt:lpstr>Arial</vt:lpstr>
      <vt:lpstr>Barlow Bold</vt:lpstr>
      <vt:lpstr>Calibri</vt:lpstr>
      <vt:lpstr>Calibri Light</vt:lpstr>
      <vt:lpstr>Montserrat</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Quliyev</dc:creator>
  <cp:lastModifiedBy>Ali Quliyev</cp:lastModifiedBy>
  <cp:revision>12</cp:revision>
  <dcterms:created xsi:type="dcterms:W3CDTF">2024-12-09T02:14:33Z</dcterms:created>
  <dcterms:modified xsi:type="dcterms:W3CDTF">2024-12-11T04:22:37Z</dcterms:modified>
</cp:coreProperties>
</file>